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5A2BE7F-C628-467D-9415-4ABFFE001096}">
  <a:tblStyle styleId="{35A2BE7F-C628-467D-9415-4ABFFE00109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123rf.com/photo_77346683_hombre-apuntando-hacia-arriba-retrato-de-hombre-de-dibujos-animados-en-camiseta-roja-ilustraci%C3%B3n"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b8e69dba3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b8e69dba3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b5ab9a82a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b5ab9a82a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b9499484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b9499484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b46c30613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b46c30613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b94674cd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b94674cd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b96ad01a11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b96ad01a11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afd4948fd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afd4948fd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afd4948fd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afd4948fd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https://www.bizlatinhub.com/es/verificacion-antecedentes-laborales-colombia/</a:t>
            </a:r>
            <a:endParaRPr b="1"/>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b8e69dba3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b8e69dba3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b8e69dba36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b8e69dba36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afd4948fd0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afd4948fd0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hlinkClick r:id="rId2"/>
              </a:rPr>
              <a:t>https://es.123rf.com/photo_77346683_hombre-apuntando-hacia-arriba-retrato-de-hombre-de-dibujos-animados-en-camiseta-roja-ilustración</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b8e69dba36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b8e69dba36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afd4948fd0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afd4948fd0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afd4948fd0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afd4948fd0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afd4948fd0_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afd4948fd0_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afd4948fd0_6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afd4948fd0_6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afd4948fd0_6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afd4948fd0_6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afd4948fd0_6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afd4948fd0_6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b8e69dba3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b8e69dba3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b8e69dba3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b8e69dba3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https://www.goconqr.com/quiz/6719661/planteamiento-del-problema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b8e69dba36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b8e69dba36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b5ab9a82a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b5ab9a82a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b5ab9a82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b5ab9a82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b5ab9a82a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b5ab9a82a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b8e69dba3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b8e69dba3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b8e69dba36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b8e69dba36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https://drgudinho.com/ciclos-anteriores/2017a/modulo-de-avance-del-proyecto-i-i5849/semana-8-objetivos-especificos/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4E5F5"/>
            </a:gs>
            <a:gs pos="100000">
              <a:srgbClr val="70A4D5"/>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hyperlink" Target="https://unevinvestigando.blogspot.com/2019/08/instrumento-de-recoleccion-de-datos.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docs.google.com/forms/d/e/1FAIpQLSdWieJm-Y5YZ3xhYhBGFVQDbGhepv-Ehc__UtpkRp0eyli7EQ/viewform?usp=sf_link"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app.diagrams.net/#G1d0OOJh_nQBPTo0SoI_EXvmL2zWgkbwnl" TargetMode="Externa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drive.google.com/file/d/1PvNFeip04uXw4mljBX1aJnJpuvP7BVK0/view?usp=sharing" TargetMode="Externa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hyperlink" Target="https://www.redeszone.net/2018/11/13/10-medidas-mantener-segura-identidad-datos-internet/"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hyperlink" Target="https://www.thesslstore.com/blog/runtime-encryption-gap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hyperlink" Target="https://www.sydle.com/es/?utm_source=google&amp;utm_medium=cpc&amp;utm_campaign=sydle_bpm_es_bpm&amp;utm_term=+procesos%20+software&amp;gclid=CjwKCAiA9bmABhBbEiwASb35V2HZAXo9hqQj9WnHBt4Wd3wzB5C-rZ7u7AXydzua00tK_jJtERKzdBoCpMUQAvD_Bw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hyperlink" Target="https://www.ci2.es/software-ec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hyperlink" Target="https://www.esan.edu.pe/apuntes-empresariales/2020/01/como-redisenar-los-procesos-usando-el-business-process-management-bp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png"/><Relationship Id="rId4" Type="http://schemas.openxmlformats.org/officeDocument/2006/relationships/hyperlink" Target="https://www.sistemaimpulsa.com/blog/crm-en-mexico-que-opciones-tengo/"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png"/><Relationship Id="rId4"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4.png"/><Relationship Id="rId4" Type="http://schemas.openxmlformats.org/officeDocument/2006/relationships/hyperlink" Target="https://www.sydle.com/es/service-desk/?plataforma-centro-servicios&amp;utm_source=google&amp;utm_medium=cpc&amp;utm_campaign=sydle_bpm_es_bpm&amp;utm_term=+procesos%20+software&amp;gclid=CjwKCAiA9bmABhBbEiwASb35V2HZAXo9hqQj9WnHBt4Wd3wzB5C-rZ7u7AXydzua00tK_jJtERKzdBoCpMUQAvD_BwE"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www.powerdata.es/seguridad-de-datos" TargetMode="External"/><Relationship Id="rId4" Type="http://schemas.openxmlformats.org/officeDocument/2006/relationships/hyperlink" Target="https://www.sydle.com/es/bpm/?plataforma-automatizacion-procesos&amp;utm_source=google&amp;utm_medium=cpc&amp;utm_campaign=sydle_bpm_es_bpm&amp;utm_term=+procesos%20+software&amp;gclid=CjwKCAiA9bmABhBbEiwASb35V2HZAXo9hqQj9WnHBt4Wd3wzB5C-rZ7u7AXydzua00tK_jJtERKzdBoCpMUQAvD_BwE" TargetMode="External"/><Relationship Id="rId5" Type="http://schemas.openxmlformats.org/officeDocument/2006/relationships/hyperlink" Target="https://www.sydle.com/es/ecm/?plataforma-gestion-documentos-electronicos&amp;utm_source=google&amp;utm_medium=cpc&amp;utm_campaign=sydle_bpm_es_bpm&amp;utm_term=+procesos%20+software&amp;gclid=CjwKCAiA9bmABhBbEiwASb35V2HZAXo9hqQj9WnHBt4Wd3wzB5C-rZ7u7AXydzua00tK_jJtERKzdBoCpMUQAvD_BwE" TargetMode="External"/><Relationship Id="rId6" Type="http://schemas.openxmlformats.org/officeDocument/2006/relationships/hyperlink" Target="https://www.sydle.com/es/crm/?plataforma-relaci%C3%B3n-clientes&amp;utm_source=google&amp;utm_medium=cpc&amp;utm_campaign=sydle_bpm_es_bpm&amp;utm_term=+procesos%20+software&amp;gclid=CjwKCAiA9bmABhBbEiwASb35V2HZAXo9hqQj9WnHBt4Wd3wzB5C-rZ7u7AXydzua00tK_jJtERKzdBoCpMUQAvD_BwE" TargetMode="External"/><Relationship Id="rId7"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924308" y="675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 sz="4080">
                <a:latin typeface="Georgia"/>
                <a:ea typeface="Georgia"/>
                <a:cs typeface="Georgia"/>
                <a:sym typeface="Georgia"/>
              </a:rPr>
              <a:t>Aplicativo </a:t>
            </a:r>
            <a:r>
              <a:rPr lang="es" sz="4080">
                <a:latin typeface="Georgia"/>
                <a:ea typeface="Georgia"/>
                <a:cs typeface="Georgia"/>
                <a:sym typeface="Georgia"/>
              </a:rPr>
              <a:t>web</a:t>
            </a:r>
            <a:r>
              <a:rPr lang="es" sz="4080">
                <a:latin typeface="Georgia"/>
                <a:ea typeface="Georgia"/>
                <a:cs typeface="Georgia"/>
                <a:sym typeface="Georgia"/>
              </a:rPr>
              <a:t> para la </a:t>
            </a:r>
            <a:r>
              <a:rPr lang="es" sz="4080">
                <a:latin typeface="Georgia"/>
                <a:ea typeface="Georgia"/>
                <a:cs typeface="Georgia"/>
                <a:sym typeface="Georgia"/>
              </a:rPr>
              <a:t>automatización</a:t>
            </a:r>
            <a:r>
              <a:rPr lang="es" sz="4080">
                <a:latin typeface="Georgia"/>
                <a:ea typeface="Georgia"/>
                <a:cs typeface="Georgia"/>
                <a:sym typeface="Georgia"/>
              </a:rPr>
              <a:t> del proceso de </a:t>
            </a:r>
            <a:r>
              <a:rPr lang="es" sz="4080">
                <a:latin typeface="Georgia"/>
                <a:ea typeface="Georgia"/>
                <a:cs typeface="Georgia"/>
                <a:sym typeface="Georgia"/>
              </a:rPr>
              <a:t>contratación</a:t>
            </a:r>
            <a:endParaRPr sz="4080">
              <a:latin typeface="Georgia"/>
              <a:ea typeface="Georgia"/>
              <a:cs typeface="Georgia"/>
              <a:sym typeface="Georgia"/>
            </a:endParaRPr>
          </a:p>
        </p:txBody>
      </p:sp>
      <p:sp>
        <p:nvSpPr>
          <p:cNvPr id="55" name="Google Shape;55;p13"/>
          <p:cNvSpPr txBox="1"/>
          <p:nvPr>
            <p:ph idx="1" type="subTitle"/>
          </p:nvPr>
        </p:nvSpPr>
        <p:spPr>
          <a:xfrm>
            <a:off x="4544575" y="3579300"/>
            <a:ext cx="4309500" cy="10785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Lady Daniela </a:t>
            </a:r>
            <a:r>
              <a:rPr lang="es" sz="2025">
                <a:solidFill>
                  <a:schemeClr val="dk1"/>
                </a:solidFill>
              </a:rPr>
              <a:t>Diaz Sanchez</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Laura Tatiana </a:t>
            </a:r>
            <a:r>
              <a:rPr lang="es" sz="2025">
                <a:solidFill>
                  <a:schemeClr val="dk1"/>
                </a:solidFill>
              </a:rPr>
              <a:t>Gomez Castillo</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Yáxul Santiago </a:t>
            </a:r>
            <a:r>
              <a:rPr lang="es" sz="2025">
                <a:solidFill>
                  <a:schemeClr val="dk1"/>
                </a:solidFill>
              </a:rPr>
              <a:t>Cárdenas Hincapié</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Paulo Sebastian </a:t>
            </a:r>
            <a:r>
              <a:rPr lang="es" sz="2025">
                <a:solidFill>
                  <a:schemeClr val="dk1"/>
                </a:solidFill>
              </a:rPr>
              <a:t>Correa Espinosa</a:t>
            </a:r>
            <a:endParaRPr sz="2025">
              <a:solidFill>
                <a:schemeClr val="dk1"/>
              </a:solidFill>
            </a:endParaRPr>
          </a:p>
          <a:p>
            <a:pPr indent="0" lvl="0" marL="0" rtl="0" algn="l">
              <a:lnSpc>
                <a:spcPct val="80000"/>
              </a:lnSpc>
              <a:spcBef>
                <a:spcPts val="0"/>
              </a:spcBef>
              <a:spcAft>
                <a:spcPts val="0"/>
              </a:spcAft>
              <a:buClr>
                <a:schemeClr val="dk1"/>
              </a:buClr>
              <a:buSzPts val="688"/>
              <a:buFont typeface="Arial"/>
              <a:buNone/>
            </a:pPr>
            <a:r>
              <a:t/>
            </a:r>
            <a:endParaRPr sz="2025">
              <a:solidFill>
                <a:schemeClr val="dk1"/>
              </a:solidFill>
            </a:endParaRPr>
          </a:p>
        </p:txBody>
      </p:sp>
      <p:pic>
        <p:nvPicPr>
          <p:cNvPr id="56" name="Google Shape;56;p13"/>
          <p:cNvPicPr preferRelativeResize="0"/>
          <p:nvPr/>
        </p:nvPicPr>
        <p:blipFill>
          <a:blip r:embed="rId3">
            <a:alphaModFix/>
          </a:blip>
          <a:stretch>
            <a:fillRect/>
          </a:stretch>
        </p:blipFill>
        <p:spPr>
          <a:xfrm rot="-575394">
            <a:off x="484584" y="2070467"/>
            <a:ext cx="3279730" cy="2565216"/>
          </a:xfrm>
          <a:prstGeom prst="rect">
            <a:avLst/>
          </a:prstGeom>
          <a:noFill/>
          <a:ln>
            <a:noFill/>
          </a:ln>
        </p:spPr>
      </p:pic>
      <p:sp>
        <p:nvSpPr>
          <p:cNvPr id="57" name="Google Shape;57;p13"/>
          <p:cNvSpPr txBox="1"/>
          <p:nvPr/>
        </p:nvSpPr>
        <p:spPr>
          <a:xfrm>
            <a:off x="5378125" y="2773700"/>
            <a:ext cx="2642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300"/>
              <a:t>Ficha: </a:t>
            </a:r>
            <a:r>
              <a:rPr lang="es" sz="2300"/>
              <a:t>2202764</a:t>
            </a:r>
            <a:endParaRPr sz="2300"/>
          </a:p>
        </p:txBody>
      </p:sp>
      <p:sp>
        <p:nvSpPr>
          <p:cNvPr id="58" name="Google Shape;58;p13"/>
          <p:cNvSpPr txBox="1"/>
          <p:nvPr/>
        </p:nvSpPr>
        <p:spPr>
          <a:xfrm>
            <a:off x="0" y="4851000"/>
            <a:ext cx="4447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t>https://www.consult-ing.com.co/index.php/industria-4-0/aplicativos-web/211-aplicativos-web-a-la-medida</a:t>
            </a:r>
            <a:endParaRPr sz="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JUSTIFICACIÓN</a:t>
            </a:r>
            <a:r>
              <a:rPr lang="es"/>
              <a:t> </a:t>
            </a:r>
            <a:endParaRPr/>
          </a:p>
        </p:txBody>
      </p:sp>
      <p:sp>
        <p:nvSpPr>
          <p:cNvPr id="117" name="Google Shape;117;p22"/>
          <p:cNvSpPr txBox="1"/>
          <p:nvPr>
            <p:ph idx="1" type="body"/>
          </p:nvPr>
        </p:nvSpPr>
        <p:spPr>
          <a:xfrm>
            <a:off x="311700" y="1152475"/>
            <a:ext cx="46812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Este proyecto es importante para la empresa ya que le podemos brindar un proceso de </a:t>
            </a:r>
            <a:r>
              <a:rPr lang="es">
                <a:solidFill>
                  <a:srgbClr val="000000"/>
                </a:solidFill>
              </a:rPr>
              <a:t>contratación</a:t>
            </a:r>
            <a:r>
              <a:rPr lang="es">
                <a:solidFill>
                  <a:srgbClr val="000000"/>
                </a:solidFill>
              </a:rPr>
              <a:t> automatizado, mediante la </a:t>
            </a:r>
            <a:r>
              <a:rPr lang="es">
                <a:solidFill>
                  <a:srgbClr val="000000"/>
                </a:solidFill>
              </a:rPr>
              <a:t>implementación</a:t>
            </a:r>
            <a:r>
              <a:rPr lang="es">
                <a:solidFill>
                  <a:srgbClr val="000000"/>
                </a:solidFill>
              </a:rPr>
              <a:t> de BPMN, garantizando la seguridad y </a:t>
            </a:r>
            <a:r>
              <a:rPr lang="es">
                <a:solidFill>
                  <a:srgbClr val="000000"/>
                </a:solidFill>
              </a:rPr>
              <a:t>verificación</a:t>
            </a:r>
            <a:r>
              <a:rPr lang="es">
                <a:solidFill>
                  <a:srgbClr val="000000"/>
                </a:solidFill>
              </a:rPr>
              <a:t> de los datos de los empleados. La </a:t>
            </a:r>
            <a:r>
              <a:rPr lang="es">
                <a:solidFill>
                  <a:srgbClr val="000000"/>
                </a:solidFill>
              </a:rPr>
              <a:t>implementación</a:t>
            </a:r>
            <a:r>
              <a:rPr lang="es">
                <a:solidFill>
                  <a:srgbClr val="000000"/>
                </a:solidFill>
              </a:rPr>
              <a:t> de este proyecto </a:t>
            </a:r>
            <a:r>
              <a:rPr lang="es">
                <a:solidFill>
                  <a:srgbClr val="000000"/>
                </a:solidFill>
              </a:rPr>
              <a:t>será por medio de la plataforma SYDLE ONE, ya que, cumple con las funciones requeridas para este proyecto.</a:t>
            </a:r>
            <a:endParaRPr>
              <a:solidFill>
                <a:srgbClr val="000000"/>
              </a:solidFill>
            </a:endParaRPr>
          </a:p>
        </p:txBody>
      </p:sp>
      <p:pic>
        <p:nvPicPr>
          <p:cNvPr id="118" name="Google Shape;118;p22"/>
          <p:cNvPicPr preferRelativeResize="0"/>
          <p:nvPr/>
        </p:nvPicPr>
        <p:blipFill>
          <a:blip r:embed="rId3">
            <a:alphaModFix/>
          </a:blip>
          <a:stretch>
            <a:fillRect/>
          </a:stretch>
        </p:blipFill>
        <p:spPr>
          <a:xfrm rot="381515">
            <a:off x="5282575" y="1785285"/>
            <a:ext cx="3441201" cy="2150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ALCANCE Y </a:t>
            </a:r>
            <a:r>
              <a:rPr lang="es">
                <a:latin typeface="Georgia"/>
                <a:ea typeface="Georgia"/>
                <a:cs typeface="Georgia"/>
                <a:sym typeface="Georgia"/>
              </a:rPr>
              <a:t>DELIMITACIÓN</a:t>
            </a:r>
            <a:r>
              <a:rPr lang="es">
                <a:latin typeface="Georgia"/>
                <a:ea typeface="Georgia"/>
                <a:cs typeface="Georgia"/>
                <a:sym typeface="Georgia"/>
              </a:rPr>
              <a:t> </a:t>
            </a:r>
            <a:endParaRPr>
              <a:latin typeface="Georgia"/>
              <a:ea typeface="Georgia"/>
              <a:cs typeface="Georgia"/>
              <a:sym typeface="Georgia"/>
            </a:endParaRPr>
          </a:p>
        </p:txBody>
      </p:sp>
      <p:sp>
        <p:nvSpPr>
          <p:cNvPr id="124" name="Google Shape;124;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Técnicas</a:t>
            </a:r>
            <a:r>
              <a:rPr lang="es"/>
              <a:t> e instrumentos de recolección</a:t>
            </a:r>
            <a:endParaRPr/>
          </a:p>
        </p:txBody>
      </p:sp>
      <p:sp>
        <p:nvSpPr>
          <p:cNvPr id="130" name="Google Shape;130;p24"/>
          <p:cNvSpPr txBox="1"/>
          <p:nvPr>
            <p:ph idx="1" type="body"/>
          </p:nvPr>
        </p:nvSpPr>
        <p:spPr>
          <a:xfrm>
            <a:off x="424550" y="1017725"/>
            <a:ext cx="4316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1350">
                <a:solidFill>
                  <a:srgbClr val="000000"/>
                </a:solidFill>
              </a:rPr>
              <a:t>Durante el inicio del proyecto se indago sobre una </a:t>
            </a:r>
            <a:r>
              <a:rPr lang="es" sz="1350">
                <a:solidFill>
                  <a:srgbClr val="000000"/>
                </a:solidFill>
              </a:rPr>
              <a:t>problemática</a:t>
            </a:r>
            <a:r>
              <a:rPr lang="es" sz="1350">
                <a:solidFill>
                  <a:srgbClr val="000000"/>
                </a:solidFill>
              </a:rPr>
              <a:t> que podría tener la empresa Disser Ingeniería y se concluyó que la principal desventaja que esta tiene es sobre el proceso de contratación ya que tiene una duración demorada, con mucho papeleo y poca eficacia. S</a:t>
            </a:r>
            <a:r>
              <a:rPr lang="es" sz="1350">
                <a:solidFill>
                  <a:srgbClr val="000000"/>
                </a:solidFill>
              </a:rPr>
              <a:t>e formuló la encuesta el cual encontraría este error en la empresa y, m</a:t>
            </a:r>
            <a:r>
              <a:rPr lang="es" sz="1350">
                <a:solidFill>
                  <a:srgbClr val="000000"/>
                </a:solidFill>
              </a:rPr>
              <a:t>ediante la implementación de la actividad en grupo, encuesta, </a:t>
            </a:r>
            <a:r>
              <a:rPr lang="es" sz="1350">
                <a:solidFill>
                  <a:srgbClr val="000000"/>
                </a:solidFill>
              </a:rPr>
              <a:t>artículos</a:t>
            </a:r>
            <a:r>
              <a:rPr lang="es" sz="1350">
                <a:solidFill>
                  <a:srgbClr val="000000"/>
                </a:solidFill>
              </a:rPr>
              <a:t>, documentos, expediente </a:t>
            </a:r>
            <a:r>
              <a:rPr lang="es" sz="1350">
                <a:solidFill>
                  <a:srgbClr val="000000"/>
                </a:solidFill>
              </a:rPr>
              <a:t>académico</a:t>
            </a:r>
            <a:r>
              <a:rPr lang="es" sz="1350">
                <a:solidFill>
                  <a:srgbClr val="000000"/>
                </a:solidFill>
              </a:rPr>
              <a:t> y medios </a:t>
            </a:r>
            <a:r>
              <a:rPr lang="es" sz="1350">
                <a:solidFill>
                  <a:srgbClr val="000000"/>
                </a:solidFill>
              </a:rPr>
              <a:t>audiovisuales se</a:t>
            </a:r>
            <a:r>
              <a:rPr lang="es" sz="1350">
                <a:solidFill>
                  <a:srgbClr val="000000"/>
                </a:solidFill>
              </a:rPr>
              <a:t> dio una solución a este problema la cual sería que, mediante un sistema automatizado realice este proceso con la mínima actividad humana, este sistema se emplearía por medio de la plataforma de SYDLE ONE, ya que, este ofrece los servicios que requiere este proceso incluso con mayor atención, orden y optimización.</a:t>
            </a:r>
            <a:endParaRPr sz="1350">
              <a:solidFill>
                <a:srgbClr val="000000"/>
              </a:solidFill>
            </a:endParaRPr>
          </a:p>
        </p:txBody>
      </p:sp>
      <p:pic>
        <p:nvPicPr>
          <p:cNvPr id="131" name="Google Shape;131;p24"/>
          <p:cNvPicPr preferRelativeResize="0"/>
          <p:nvPr/>
        </p:nvPicPr>
        <p:blipFill rotWithShape="1">
          <a:blip r:embed="rId3">
            <a:alphaModFix/>
          </a:blip>
          <a:srcRect b="0" l="0" r="0" t="0"/>
          <a:stretch/>
        </p:blipFill>
        <p:spPr>
          <a:xfrm>
            <a:off x="4995300" y="1017725"/>
            <a:ext cx="3837000" cy="2016555"/>
          </a:xfrm>
          <a:prstGeom prst="rect">
            <a:avLst/>
          </a:prstGeom>
          <a:noFill/>
          <a:ln>
            <a:noFill/>
          </a:ln>
        </p:spPr>
      </p:pic>
      <p:sp>
        <p:nvSpPr>
          <p:cNvPr id="132" name="Google Shape;132;p24"/>
          <p:cNvSpPr txBox="1"/>
          <p:nvPr/>
        </p:nvSpPr>
        <p:spPr>
          <a:xfrm>
            <a:off x="5109150" y="3034275"/>
            <a:ext cx="3894900" cy="8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1600"/>
              </a:spcAft>
              <a:buClr>
                <a:schemeClr val="dk1"/>
              </a:buClr>
              <a:buSzPts val="1800"/>
              <a:buFont typeface="Arial"/>
              <a:buNone/>
            </a:pPr>
            <a:r>
              <a:rPr lang="es" sz="1000">
                <a:latin typeface="Times New Roman"/>
                <a:ea typeface="Times New Roman"/>
                <a:cs typeface="Times New Roman"/>
                <a:sym typeface="Times New Roman"/>
              </a:rPr>
              <a:t>Tomado de: Anónimo, Universidad Nacional Evangélica (UNEV - Santiago). (2020), (</a:t>
            </a:r>
            <a:r>
              <a:rPr lang="es" sz="1000" u="sng">
                <a:latin typeface="Times New Roman"/>
                <a:ea typeface="Times New Roman"/>
                <a:cs typeface="Times New Roman"/>
                <a:sym typeface="Times New Roman"/>
                <a:hlinkClick r:id="rId4"/>
              </a:rPr>
              <a:t>https://unevinvestigando.blogspot.com/2019/08/instrumento-de-recoleccion-de-datos.html</a:t>
            </a:r>
            <a:r>
              <a:rPr lang="es" sz="1000">
                <a:latin typeface="Times New Roman"/>
                <a:ea typeface="Times New Roman"/>
                <a:cs typeface="Times New Roman"/>
                <a:sym typeface="Times New Roman"/>
              </a:rPr>
              <a:t>).</a:t>
            </a:r>
            <a:endParaRPr sz="9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Formulario de encuesta</a:t>
            </a:r>
            <a:endParaRPr/>
          </a:p>
        </p:txBody>
      </p:sp>
      <p:sp>
        <p:nvSpPr>
          <p:cNvPr id="138" name="Google Shape;138;p25"/>
          <p:cNvSpPr txBox="1"/>
          <p:nvPr>
            <p:ph idx="1" type="body"/>
          </p:nvPr>
        </p:nvSpPr>
        <p:spPr>
          <a:xfrm>
            <a:off x="311700" y="1152475"/>
            <a:ext cx="8520600" cy="3718200"/>
          </a:xfrm>
          <a:prstGeom prst="rect">
            <a:avLst/>
          </a:prstGeom>
        </p:spPr>
        <p:txBody>
          <a:bodyPr anchorCtr="0" anchor="t" bIns="91425" lIns="91425" spcFirstLastPara="1" rIns="91425" wrap="square" tIns="91425">
            <a:normAutofit fontScale="62500"/>
          </a:bodyPr>
          <a:lstStyle/>
          <a:p>
            <a:pPr indent="-305707" lvl="0" marL="457200" rtl="0" algn="l">
              <a:spcBef>
                <a:spcPts val="0"/>
              </a:spcBef>
              <a:spcAft>
                <a:spcPts val="0"/>
              </a:spcAft>
              <a:buClr>
                <a:srgbClr val="000000"/>
              </a:buClr>
              <a:buSzPct val="100000"/>
              <a:buAutoNum type="arabicPeriod"/>
            </a:pPr>
            <a:r>
              <a:rPr lang="es" sz="1942">
                <a:solidFill>
                  <a:srgbClr val="000000"/>
                </a:solidFill>
              </a:rPr>
              <a:t>¿En la empresa tiene implementado un sistema de automatización para el proceso de </a:t>
            </a:r>
            <a:r>
              <a:rPr lang="es" sz="1942">
                <a:solidFill>
                  <a:srgbClr val="000000"/>
                </a:solidFill>
              </a:rPr>
              <a:t>contratación</a:t>
            </a:r>
            <a:r>
              <a:rPr lang="es" sz="1942">
                <a:solidFill>
                  <a:srgbClr val="000000"/>
                </a:solidFill>
              </a:rPr>
              <a:t>? (</a:t>
            </a:r>
            <a:r>
              <a:rPr lang="es" sz="1942">
                <a:solidFill>
                  <a:srgbClr val="000000"/>
                </a:solidFill>
              </a:rPr>
              <a:t>Sí</a:t>
            </a:r>
            <a:r>
              <a:rPr lang="es" sz="1942">
                <a:solidFill>
                  <a:srgbClr val="000000"/>
                </a:solidFill>
              </a:rPr>
              <a:t> / No).</a:t>
            </a:r>
            <a:endParaRPr sz="1942">
              <a:solidFill>
                <a:srgbClr val="000000"/>
              </a:solidFill>
            </a:endParaRPr>
          </a:p>
          <a:p>
            <a:pPr indent="-305707" lvl="0" marL="457200" rtl="0" algn="l">
              <a:spcBef>
                <a:spcPts val="0"/>
              </a:spcBef>
              <a:spcAft>
                <a:spcPts val="0"/>
              </a:spcAft>
              <a:buClr>
                <a:srgbClr val="000000"/>
              </a:buClr>
              <a:buSzPct val="100000"/>
              <a:buAutoNum type="arabicPeriod"/>
            </a:pPr>
            <a:r>
              <a:rPr lang="es" sz="1942">
                <a:solidFill>
                  <a:srgbClr val="000000"/>
                </a:solidFill>
              </a:rPr>
              <a:t>¿Cuenta con algún tipo de plataforma o sistema inteligente? (Si / No) (¿Cuál? / NA).</a:t>
            </a:r>
            <a:endParaRPr sz="1942">
              <a:solidFill>
                <a:srgbClr val="000000"/>
              </a:solidFill>
            </a:endParaRPr>
          </a:p>
          <a:p>
            <a:pPr indent="-305707" lvl="0" marL="457200" rtl="0" algn="l">
              <a:spcBef>
                <a:spcPts val="0"/>
              </a:spcBef>
              <a:spcAft>
                <a:spcPts val="0"/>
              </a:spcAft>
              <a:buClr>
                <a:srgbClr val="000000"/>
              </a:buClr>
              <a:buSzPct val="100000"/>
              <a:buAutoNum type="arabicPeriod"/>
            </a:pPr>
            <a:r>
              <a:rPr lang="es" sz="1942">
                <a:solidFill>
                  <a:srgbClr val="000000"/>
                </a:solidFill>
              </a:rPr>
              <a:t>¿Cree usted que la plataforma o sistema que maneja es la adecuada? (Si / No / NA).</a:t>
            </a:r>
            <a:endParaRPr sz="1942">
              <a:solidFill>
                <a:srgbClr val="000000"/>
              </a:solidFill>
            </a:endParaRPr>
          </a:p>
          <a:p>
            <a:pPr indent="-305707" lvl="0" marL="457200" rtl="0" algn="l">
              <a:spcBef>
                <a:spcPts val="0"/>
              </a:spcBef>
              <a:spcAft>
                <a:spcPts val="0"/>
              </a:spcAft>
              <a:buClr>
                <a:srgbClr val="000000"/>
              </a:buClr>
              <a:buSzPct val="100000"/>
              <a:buAutoNum type="arabicPeriod"/>
            </a:pPr>
            <a:r>
              <a:rPr lang="es" sz="1942">
                <a:solidFill>
                  <a:srgbClr val="000000"/>
                </a:solidFill>
              </a:rPr>
              <a:t>¿Qué </a:t>
            </a:r>
            <a:r>
              <a:rPr lang="es" sz="1942">
                <a:solidFill>
                  <a:srgbClr val="000000"/>
                </a:solidFill>
              </a:rPr>
              <a:t>método</a:t>
            </a:r>
            <a:r>
              <a:rPr lang="es" sz="1942">
                <a:solidFill>
                  <a:srgbClr val="000000"/>
                </a:solidFill>
              </a:rPr>
              <a:t> de almacenamiento de datos posee? (Digital (Nube o externo, USB o disco duro) / Manual (Mediante papeleo) / Ambas).</a:t>
            </a:r>
            <a:endParaRPr sz="1942">
              <a:solidFill>
                <a:srgbClr val="000000"/>
              </a:solidFill>
            </a:endParaRPr>
          </a:p>
          <a:p>
            <a:pPr indent="-305707" lvl="0" marL="457200" rtl="0" algn="l">
              <a:spcBef>
                <a:spcPts val="0"/>
              </a:spcBef>
              <a:spcAft>
                <a:spcPts val="0"/>
              </a:spcAft>
              <a:buClr>
                <a:srgbClr val="000000"/>
              </a:buClr>
              <a:buSzPct val="100000"/>
              <a:buAutoNum type="arabicPeriod"/>
            </a:pPr>
            <a:r>
              <a:rPr lang="es" sz="1942">
                <a:solidFill>
                  <a:srgbClr val="000000"/>
                </a:solidFill>
              </a:rPr>
              <a:t>¿Alguna vez ha tenido </a:t>
            </a:r>
            <a:r>
              <a:rPr lang="es" sz="1942">
                <a:solidFill>
                  <a:srgbClr val="000000"/>
                </a:solidFill>
              </a:rPr>
              <a:t>inconvenientes</a:t>
            </a:r>
            <a:r>
              <a:rPr lang="es" sz="1942">
                <a:solidFill>
                  <a:srgbClr val="000000"/>
                </a:solidFill>
              </a:rPr>
              <a:t> con los documentos obtenidos por personas seleccionadas para el trabajo (Documentación, experiencia de trabajo, contactos, entre otros falsos)? (</a:t>
            </a:r>
            <a:r>
              <a:rPr lang="es" sz="1942">
                <a:solidFill>
                  <a:srgbClr val="000000"/>
                </a:solidFill>
              </a:rPr>
              <a:t>Sí</a:t>
            </a:r>
            <a:r>
              <a:rPr lang="es" sz="1942">
                <a:solidFill>
                  <a:srgbClr val="000000"/>
                </a:solidFill>
              </a:rPr>
              <a:t> / No).</a:t>
            </a:r>
            <a:endParaRPr sz="1942">
              <a:solidFill>
                <a:srgbClr val="000000"/>
              </a:solidFill>
            </a:endParaRPr>
          </a:p>
          <a:p>
            <a:pPr indent="-305707" lvl="0" marL="457200" rtl="0" algn="l">
              <a:spcBef>
                <a:spcPts val="0"/>
              </a:spcBef>
              <a:spcAft>
                <a:spcPts val="0"/>
              </a:spcAft>
              <a:buClr>
                <a:srgbClr val="000000"/>
              </a:buClr>
              <a:buSzPct val="100000"/>
              <a:buAutoNum type="arabicPeriod"/>
            </a:pPr>
            <a:r>
              <a:rPr lang="es" sz="1942">
                <a:solidFill>
                  <a:srgbClr val="000000"/>
                </a:solidFill>
              </a:rPr>
              <a:t>¿Qué tan demorado es el procesos de contratación que poseen? (Ingresela con el número total de días).</a:t>
            </a:r>
            <a:endParaRPr sz="1942">
              <a:solidFill>
                <a:srgbClr val="000000"/>
              </a:solidFill>
            </a:endParaRPr>
          </a:p>
          <a:p>
            <a:pPr indent="-305707" lvl="0" marL="457200" rtl="0" algn="l">
              <a:spcBef>
                <a:spcPts val="0"/>
              </a:spcBef>
              <a:spcAft>
                <a:spcPts val="0"/>
              </a:spcAft>
              <a:buClr>
                <a:srgbClr val="000000"/>
              </a:buClr>
              <a:buSzPct val="100000"/>
              <a:buAutoNum type="arabicPeriod"/>
            </a:pPr>
            <a:r>
              <a:rPr lang="es" sz="1942">
                <a:solidFill>
                  <a:srgbClr val="000000"/>
                </a:solidFill>
              </a:rPr>
              <a:t>¿</a:t>
            </a:r>
            <a:r>
              <a:rPr lang="es" sz="1942">
                <a:solidFill>
                  <a:srgbClr val="000000"/>
                </a:solidFill>
              </a:rPr>
              <a:t>Estaría</a:t>
            </a:r>
            <a:r>
              <a:rPr lang="es" sz="1942">
                <a:solidFill>
                  <a:srgbClr val="000000"/>
                </a:solidFill>
              </a:rPr>
              <a:t> dispuesto a costear un sistema en el cual tenga </a:t>
            </a:r>
            <a:r>
              <a:rPr lang="es" sz="1942">
                <a:solidFill>
                  <a:srgbClr val="000000"/>
                </a:solidFill>
              </a:rPr>
              <a:t>implementado</a:t>
            </a:r>
            <a:r>
              <a:rPr lang="es" sz="1942">
                <a:solidFill>
                  <a:srgbClr val="000000"/>
                </a:solidFill>
              </a:rPr>
              <a:t> un proceso en el que implique una actividad mínima humana realizando el mismo proceso ahorrando tiempo? (Si / No / Depende del costo).</a:t>
            </a:r>
            <a:endParaRPr sz="1942">
              <a:solidFill>
                <a:srgbClr val="000000"/>
              </a:solidFill>
            </a:endParaRPr>
          </a:p>
          <a:p>
            <a:pPr indent="-305707" lvl="0" marL="457200" rtl="0" algn="l">
              <a:spcBef>
                <a:spcPts val="0"/>
              </a:spcBef>
              <a:spcAft>
                <a:spcPts val="0"/>
              </a:spcAft>
              <a:buClr>
                <a:srgbClr val="000000"/>
              </a:buClr>
              <a:buSzPct val="100000"/>
              <a:buAutoNum type="arabicPeriod"/>
            </a:pPr>
            <a:r>
              <a:rPr lang="es" sz="1942">
                <a:solidFill>
                  <a:srgbClr val="000000"/>
                </a:solidFill>
              </a:rPr>
              <a:t>¿</a:t>
            </a:r>
            <a:r>
              <a:rPr lang="es" sz="1942">
                <a:solidFill>
                  <a:srgbClr val="000000"/>
                </a:solidFill>
              </a:rPr>
              <a:t>Cuál</a:t>
            </a:r>
            <a:r>
              <a:rPr lang="es" sz="1942">
                <a:solidFill>
                  <a:srgbClr val="000000"/>
                </a:solidFill>
              </a:rPr>
              <a:t> sería su estimación </a:t>
            </a:r>
            <a:r>
              <a:rPr lang="es" sz="1942">
                <a:solidFill>
                  <a:srgbClr val="000000"/>
                </a:solidFill>
              </a:rPr>
              <a:t>mínima</a:t>
            </a:r>
            <a:r>
              <a:rPr lang="es" sz="1942">
                <a:solidFill>
                  <a:srgbClr val="000000"/>
                </a:solidFill>
              </a:rPr>
              <a:t> y </a:t>
            </a:r>
            <a:r>
              <a:rPr lang="es" sz="1942">
                <a:solidFill>
                  <a:srgbClr val="000000"/>
                </a:solidFill>
              </a:rPr>
              <a:t>máxima</a:t>
            </a:r>
            <a:r>
              <a:rPr lang="es" sz="1942">
                <a:solidFill>
                  <a:srgbClr val="000000"/>
                </a:solidFill>
              </a:rPr>
              <a:t>? (Ingreselas </a:t>
            </a:r>
            <a:r>
              <a:rPr lang="es" sz="1942">
                <a:solidFill>
                  <a:srgbClr val="000000"/>
                </a:solidFill>
              </a:rPr>
              <a:t>separadas por un guión (-)</a:t>
            </a:r>
            <a:r>
              <a:rPr lang="es" sz="1942">
                <a:solidFill>
                  <a:srgbClr val="000000"/>
                </a:solidFill>
              </a:rPr>
              <a:t> sin puntos ni comas / NA).</a:t>
            </a:r>
            <a:endParaRPr sz="1942">
              <a:solidFill>
                <a:srgbClr val="000000"/>
              </a:solidFill>
            </a:endParaRPr>
          </a:p>
          <a:p>
            <a:pPr indent="-305707" lvl="0" marL="457200" rtl="0" algn="l">
              <a:spcBef>
                <a:spcPts val="0"/>
              </a:spcBef>
              <a:spcAft>
                <a:spcPts val="0"/>
              </a:spcAft>
              <a:buClr>
                <a:srgbClr val="000000"/>
              </a:buClr>
              <a:buSzPct val="100000"/>
              <a:buAutoNum type="arabicPeriod"/>
            </a:pPr>
            <a:r>
              <a:rPr lang="es" sz="1942">
                <a:solidFill>
                  <a:srgbClr val="000000"/>
                </a:solidFill>
              </a:rPr>
              <a:t>¿Qué </a:t>
            </a:r>
            <a:r>
              <a:rPr lang="es" sz="1942">
                <a:solidFill>
                  <a:srgbClr val="000000"/>
                </a:solidFill>
              </a:rPr>
              <a:t>expectativa</a:t>
            </a:r>
            <a:r>
              <a:rPr lang="es" sz="1942">
                <a:solidFill>
                  <a:srgbClr val="000000"/>
                </a:solidFill>
              </a:rPr>
              <a:t> tendría de este sistema?.</a:t>
            </a:r>
            <a:endParaRPr sz="1942">
              <a:solidFill>
                <a:srgbClr val="000000"/>
              </a:solidFill>
            </a:endParaRPr>
          </a:p>
          <a:p>
            <a:pPr indent="-305707" lvl="0" marL="457200" rtl="0" algn="l">
              <a:spcBef>
                <a:spcPts val="0"/>
              </a:spcBef>
              <a:spcAft>
                <a:spcPts val="0"/>
              </a:spcAft>
              <a:buClr>
                <a:srgbClr val="000000"/>
              </a:buClr>
              <a:buSzPct val="100000"/>
              <a:buAutoNum type="arabicPeriod"/>
            </a:pPr>
            <a:r>
              <a:rPr lang="es" sz="1942">
                <a:solidFill>
                  <a:srgbClr val="000000"/>
                </a:solidFill>
              </a:rPr>
              <a:t>¿Durante el proceso de </a:t>
            </a:r>
            <a:r>
              <a:rPr lang="es" sz="1942">
                <a:solidFill>
                  <a:srgbClr val="000000"/>
                </a:solidFill>
              </a:rPr>
              <a:t>contratación</a:t>
            </a:r>
            <a:r>
              <a:rPr lang="es" sz="1942">
                <a:solidFill>
                  <a:srgbClr val="000000"/>
                </a:solidFill>
              </a:rPr>
              <a:t> de los aspirantes cuentan con algún tipo </a:t>
            </a:r>
            <a:r>
              <a:rPr lang="es" sz="1942">
                <a:solidFill>
                  <a:srgbClr val="000000"/>
                </a:solidFill>
              </a:rPr>
              <a:t>protección</a:t>
            </a:r>
            <a:r>
              <a:rPr lang="es" sz="1942">
                <a:solidFill>
                  <a:srgbClr val="000000"/>
                </a:solidFill>
              </a:rPr>
              <a:t> para los documentos requeridos?. En caso de que esta tenga acceso a un posible infiltrado. (</a:t>
            </a:r>
            <a:r>
              <a:rPr lang="es" sz="1942">
                <a:solidFill>
                  <a:srgbClr val="000000"/>
                </a:solidFill>
              </a:rPr>
              <a:t>Sí</a:t>
            </a:r>
            <a:r>
              <a:rPr lang="es" sz="1942">
                <a:solidFill>
                  <a:srgbClr val="000000"/>
                </a:solidFill>
              </a:rPr>
              <a:t> / No).</a:t>
            </a:r>
            <a:endParaRPr sz="1942">
              <a:solidFill>
                <a:srgbClr val="000000"/>
              </a:solidFill>
            </a:endParaRPr>
          </a:p>
          <a:p>
            <a:pPr indent="0" lvl="0" marL="0" rtl="0" algn="l">
              <a:spcBef>
                <a:spcPts val="1200"/>
              </a:spcBef>
              <a:spcAft>
                <a:spcPts val="1200"/>
              </a:spcAft>
              <a:buNone/>
            </a:pPr>
            <a:r>
              <a:rPr lang="es" u="sng">
                <a:solidFill>
                  <a:schemeClr val="dk1"/>
                </a:solidFill>
                <a:hlinkClick r:id="rId3">
                  <a:extLst>
                    <a:ext uri="{A12FA001-AC4F-418D-AE19-62706E023703}">
                      <ahyp:hlinkClr val="tx"/>
                    </a:ext>
                  </a:extLst>
                </a:hlinkClick>
              </a:rPr>
              <a:t>https://docs.google.com/forms/d/e/1FAIpQLSdWieJm-Y5YZ3xhYhBGFVQDbGhepv-Ehc__UtpkRp0eyli7EQ/viewform?usp=sf_link</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txBox="1"/>
          <p:nvPr>
            <p:ph type="title"/>
          </p:nvPr>
        </p:nvSpPr>
        <p:spPr>
          <a:xfrm>
            <a:off x="241750" y="2066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BPM de empresa del proceso de contratación actual</a:t>
            </a:r>
            <a:endParaRPr/>
          </a:p>
        </p:txBody>
      </p:sp>
      <p:pic>
        <p:nvPicPr>
          <p:cNvPr id="144" name="Google Shape;144;p26"/>
          <p:cNvPicPr preferRelativeResize="0"/>
          <p:nvPr/>
        </p:nvPicPr>
        <p:blipFill>
          <a:blip r:embed="rId3">
            <a:alphaModFix/>
          </a:blip>
          <a:stretch>
            <a:fillRect/>
          </a:stretch>
        </p:blipFill>
        <p:spPr>
          <a:xfrm>
            <a:off x="152400" y="931775"/>
            <a:ext cx="8759599" cy="40593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s" sz="2220"/>
              <a:t>BPM de la plataforma, automatizando el proceso de contratación</a:t>
            </a:r>
            <a:endParaRPr sz="2220"/>
          </a:p>
        </p:txBody>
      </p:sp>
      <p:sp>
        <p:nvSpPr>
          <p:cNvPr id="150" name="Google Shape;150;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u="sng">
                <a:solidFill>
                  <a:srgbClr val="000000"/>
                </a:solidFill>
                <a:hlinkClick r:id="rId3">
                  <a:extLst>
                    <a:ext uri="{A12FA001-AC4F-418D-AE19-62706E023703}">
                      <ahyp:hlinkClr val="tx"/>
                    </a:ext>
                  </a:extLst>
                </a:hlinkClick>
              </a:rPr>
              <a:t>https://app.diagrams.net/#G1d0OOJh_nQBPTo0SoI_EXvmL2zWgkbwnl</a:t>
            </a:r>
            <a:endParaRPr>
              <a:solidFill>
                <a:srgbClr val="000000"/>
              </a:solidFill>
            </a:endParaRPr>
          </a:p>
          <a:p>
            <a:pPr indent="0" lvl="0" marL="0" rtl="0" algn="l">
              <a:spcBef>
                <a:spcPts val="1200"/>
              </a:spcBef>
              <a:spcAft>
                <a:spcPts val="1200"/>
              </a:spcAft>
              <a:buNone/>
            </a:pPr>
            <a:r>
              <a:t/>
            </a:r>
            <a:endParaRPr/>
          </a:p>
        </p:txBody>
      </p:sp>
      <p:pic>
        <p:nvPicPr>
          <p:cNvPr id="151" name="Google Shape;151;p27"/>
          <p:cNvPicPr preferRelativeResize="0"/>
          <p:nvPr/>
        </p:nvPicPr>
        <p:blipFill>
          <a:blip r:embed="rId4">
            <a:alphaModFix/>
          </a:blip>
          <a:stretch>
            <a:fillRect/>
          </a:stretch>
        </p:blipFill>
        <p:spPr>
          <a:xfrm>
            <a:off x="-4" y="1619782"/>
            <a:ext cx="9144000" cy="1800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Proceso de C</a:t>
            </a:r>
            <a:r>
              <a:rPr lang="es"/>
              <a:t>ontratación</a:t>
            </a:r>
            <a:r>
              <a:rPr lang="es"/>
              <a:t> </a:t>
            </a:r>
            <a:endParaRPr/>
          </a:p>
        </p:txBody>
      </p:sp>
      <p:sp>
        <p:nvSpPr>
          <p:cNvPr id="157" name="Google Shape;157;p28"/>
          <p:cNvSpPr txBox="1"/>
          <p:nvPr>
            <p:ph idx="1" type="body"/>
          </p:nvPr>
        </p:nvSpPr>
        <p:spPr>
          <a:xfrm>
            <a:off x="311700" y="1342275"/>
            <a:ext cx="8520600" cy="41568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s" u="sng">
                <a:solidFill>
                  <a:schemeClr val="hlink"/>
                </a:solidFill>
                <a:hlinkClick r:id="rId3"/>
              </a:rPr>
              <a:t>https://drive.google.com/file/d/1PvNFeip04uXw4mljBX1aJnJpuvP7BVK0/view?usp=sharing</a:t>
            </a:r>
            <a:endParaRPr/>
          </a:p>
          <a:p>
            <a:pPr indent="0" lvl="0" marL="45720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58" name="Google Shape;158;p28"/>
          <p:cNvPicPr preferRelativeResize="0"/>
          <p:nvPr/>
        </p:nvPicPr>
        <p:blipFill>
          <a:blip r:embed="rId4">
            <a:alphaModFix/>
          </a:blip>
          <a:stretch>
            <a:fillRect/>
          </a:stretch>
        </p:blipFill>
        <p:spPr>
          <a:xfrm>
            <a:off x="2641662" y="2082801"/>
            <a:ext cx="3860683" cy="2571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Verificación</a:t>
            </a:r>
            <a:r>
              <a:rPr lang="es"/>
              <a:t> de los datos </a:t>
            </a:r>
            <a:endParaRPr/>
          </a:p>
        </p:txBody>
      </p:sp>
      <p:sp>
        <p:nvSpPr>
          <p:cNvPr id="164" name="Google Shape;164;p29"/>
          <p:cNvSpPr txBox="1"/>
          <p:nvPr>
            <p:ph idx="1" type="body"/>
          </p:nvPr>
        </p:nvSpPr>
        <p:spPr>
          <a:xfrm>
            <a:off x="3584875" y="1152475"/>
            <a:ext cx="5247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VERIFICACIÓN</a:t>
            </a:r>
            <a:r>
              <a:rPr lang="es">
                <a:solidFill>
                  <a:srgbClr val="000000"/>
                </a:solidFill>
              </a:rPr>
              <a:t> DE EXPERIENCIA LABORAL - Contacto directo con la empresa</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REFERENCIAS PERSONALES </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TARJETAS PROFESIONALES - Entidad </a:t>
            </a:r>
            <a:r>
              <a:rPr lang="es">
                <a:solidFill>
                  <a:srgbClr val="000000"/>
                </a:solidFill>
              </a:rPr>
              <a:t>encargada</a:t>
            </a:r>
            <a:r>
              <a:rPr lang="es">
                <a:solidFill>
                  <a:srgbClr val="000000"/>
                </a:solidFill>
              </a:rPr>
              <a:t> de la </a:t>
            </a:r>
            <a:r>
              <a:rPr lang="es">
                <a:solidFill>
                  <a:srgbClr val="000000"/>
                </a:solidFill>
              </a:rPr>
              <a:t>emisión</a:t>
            </a:r>
            <a:r>
              <a:rPr lang="es">
                <a:solidFill>
                  <a:srgbClr val="000000"/>
                </a:solidFill>
              </a:rPr>
              <a:t> de las tarjetas de cada </a:t>
            </a:r>
            <a:r>
              <a:rPr lang="es">
                <a:solidFill>
                  <a:srgbClr val="000000"/>
                </a:solidFill>
              </a:rPr>
              <a:t>profesión</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ANTECEDENTES PENALES - </a:t>
            </a:r>
            <a:r>
              <a:rPr lang="es">
                <a:solidFill>
                  <a:srgbClr val="000000"/>
                </a:solidFill>
              </a:rPr>
              <a:t>Policía</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JUDICIALES - </a:t>
            </a:r>
            <a:r>
              <a:rPr lang="es">
                <a:solidFill>
                  <a:srgbClr val="000000"/>
                </a:solidFill>
              </a:rPr>
              <a:t>Contraloría </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DISCIPLINARIOS - </a:t>
            </a:r>
            <a:r>
              <a:rPr lang="es">
                <a:solidFill>
                  <a:srgbClr val="000000"/>
                </a:solidFill>
              </a:rPr>
              <a:t>Personería </a:t>
            </a:r>
            <a:endParaRPr>
              <a:solidFill>
                <a:srgbClr val="000000"/>
              </a:solidFill>
            </a:endParaRPr>
          </a:p>
        </p:txBody>
      </p:sp>
      <p:pic>
        <p:nvPicPr>
          <p:cNvPr id="165" name="Google Shape;165;p29"/>
          <p:cNvPicPr preferRelativeResize="0"/>
          <p:nvPr/>
        </p:nvPicPr>
        <p:blipFill>
          <a:blip r:embed="rId3">
            <a:alphaModFix/>
          </a:blip>
          <a:stretch>
            <a:fillRect/>
          </a:stretch>
        </p:blipFill>
        <p:spPr>
          <a:xfrm rot="-478652">
            <a:off x="693188" y="1607935"/>
            <a:ext cx="2292299" cy="229228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Seguridad de los Datos</a:t>
            </a:r>
            <a:endParaRPr/>
          </a:p>
        </p:txBody>
      </p:sp>
      <p:sp>
        <p:nvSpPr>
          <p:cNvPr id="171" name="Google Shape;171;p30"/>
          <p:cNvSpPr txBox="1"/>
          <p:nvPr>
            <p:ph idx="1" type="body"/>
          </p:nvPr>
        </p:nvSpPr>
        <p:spPr>
          <a:xfrm>
            <a:off x="311700" y="1152475"/>
            <a:ext cx="47862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s">
                <a:solidFill>
                  <a:srgbClr val="000000"/>
                </a:solidFill>
              </a:rPr>
              <a:t>Trata sobre la prevención de vulnerabilidad de datos personales o privados, evadiendo el acceso no autorizado a estos datos durante su ciclo de vida. Existen varios tipos de esta seguridad, los cuales son:</a:t>
            </a:r>
            <a:endParaRPr>
              <a:solidFill>
                <a:srgbClr val="000000"/>
              </a:solidFill>
            </a:endParaRPr>
          </a:p>
          <a:p>
            <a:pPr indent="-317182" lvl="0" marL="457200" rtl="0" algn="l">
              <a:spcBef>
                <a:spcPts val="1200"/>
              </a:spcBef>
              <a:spcAft>
                <a:spcPts val="0"/>
              </a:spcAft>
              <a:buClr>
                <a:srgbClr val="000000"/>
              </a:buClr>
              <a:buSzPct val="100000"/>
              <a:buChar char="●"/>
            </a:pPr>
            <a:r>
              <a:rPr lang="es">
                <a:solidFill>
                  <a:srgbClr val="000000"/>
                </a:solidFill>
              </a:rPr>
              <a:t>Encriptación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Blockchain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Detección de intrusos (NIDS)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Firewall</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Análisis de vulnerabilidad</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Pruebas de intrusión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Información de seguridad (SIEM)</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Ciberseguridad (HTTPS, SSl y TLS)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Prevención de pérdida de datos (DLP)</a:t>
            </a:r>
            <a:endParaRPr>
              <a:solidFill>
                <a:srgbClr val="000000"/>
              </a:solidFill>
            </a:endParaRPr>
          </a:p>
        </p:txBody>
      </p:sp>
      <p:pic>
        <p:nvPicPr>
          <p:cNvPr id="172" name="Google Shape;172;p30"/>
          <p:cNvPicPr preferRelativeResize="0"/>
          <p:nvPr/>
        </p:nvPicPr>
        <p:blipFill>
          <a:blip r:embed="rId3">
            <a:alphaModFix/>
          </a:blip>
          <a:stretch>
            <a:fillRect/>
          </a:stretch>
        </p:blipFill>
        <p:spPr>
          <a:xfrm>
            <a:off x="5426575" y="624475"/>
            <a:ext cx="3182451" cy="2798225"/>
          </a:xfrm>
          <a:prstGeom prst="rect">
            <a:avLst/>
          </a:prstGeom>
          <a:noFill/>
          <a:ln>
            <a:noFill/>
          </a:ln>
        </p:spPr>
      </p:pic>
      <p:sp>
        <p:nvSpPr>
          <p:cNvPr id="173" name="Google Shape;173;p30"/>
          <p:cNvSpPr txBox="1"/>
          <p:nvPr/>
        </p:nvSpPr>
        <p:spPr>
          <a:xfrm>
            <a:off x="5203238" y="3635900"/>
            <a:ext cx="3629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Jiménez Javier “10 maneras para mantener segura tu identidad y tus datos en internet”. Noviembre 13, 2018 (</a:t>
            </a:r>
            <a:r>
              <a:rPr lang="es" sz="1100" u="sng">
                <a:hlinkClick r:id="rId4"/>
              </a:rPr>
              <a:t>https://www.redeszone.net/2018/11/13/10-medidas-mantener-segura-identidad-datos-internet/</a:t>
            </a:r>
            <a:r>
              <a:rPr lang="es" sz="1100"/>
              <a:t>). </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Encriptación</a:t>
            </a:r>
            <a:endParaRPr/>
          </a:p>
        </p:txBody>
      </p:sp>
      <p:sp>
        <p:nvSpPr>
          <p:cNvPr id="179" name="Google Shape;179;p31"/>
          <p:cNvSpPr txBox="1"/>
          <p:nvPr>
            <p:ph idx="1" type="body"/>
          </p:nvPr>
        </p:nvSpPr>
        <p:spPr>
          <a:xfrm>
            <a:off x="311700" y="1152475"/>
            <a:ext cx="4923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Emplear una encriptación en el sistema de datos sobre una empresa es vital, debido a que, gracias a esto se mantiene más privado los datos a posibles </a:t>
            </a:r>
            <a:r>
              <a:rPr lang="es">
                <a:solidFill>
                  <a:srgbClr val="000000"/>
                </a:solidFill>
              </a:rPr>
              <a:t>infiltraciones</a:t>
            </a:r>
            <a:r>
              <a:rPr lang="es">
                <a:solidFill>
                  <a:srgbClr val="000000"/>
                </a:solidFill>
              </a:rPr>
              <a:t> al sistema que posee. La forma de emplearlo es por medio de contraseñas sofisticadas, evitar que el navegador tenga acceso a la ubicación, </a:t>
            </a:r>
            <a:r>
              <a:rPr lang="es">
                <a:solidFill>
                  <a:srgbClr val="000000"/>
                </a:solidFill>
              </a:rPr>
              <a:t>cámara</a:t>
            </a:r>
            <a:r>
              <a:rPr lang="es">
                <a:solidFill>
                  <a:srgbClr val="000000"/>
                </a:solidFill>
              </a:rPr>
              <a:t> y </a:t>
            </a:r>
            <a:r>
              <a:rPr lang="es">
                <a:solidFill>
                  <a:srgbClr val="000000"/>
                </a:solidFill>
              </a:rPr>
              <a:t>micrófono.</a:t>
            </a:r>
            <a:endParaRPr>
              <a:solidFill>
                <a:srgbClr val="000000"/>
              </a:solidFill>
            </a:endParaRPr>
          </a:p>
        </p:txBody>
      </p:sp>
      <p:pic>
        <p:nvPicPr>
          <p:cNvPr id="180" name="Google Shape;180;p31"/>
          <p:cNvPicPr preferRelativeResize="0"/>
          <p:nvPr/>
        </p:nvPicPr>
        <p:blipFill>
          <a:blip r:embed="rId3">
            <a:alphaModFix/>
          </a:blip>
          <a:stretch>
            <a:fillRect/>
          </a:stretch>
        </p:blipFill>
        <p:spPr>
          <a:xfrm>
            <a:off x="5431328" y="1152475"/>
            <a:ext cx="3400976" cy="2276526"/>
          </a:xfrm>
          <a:prstGeom prst="rect">
            <a:avLst/>
          </a:prstGeom>
          <a:noFill/>
          <a:ln>
            <a:noFill/>
          </a:ln>
        </p:spPr>
      </p:pic>
      <p:sp>
        <p:nvSpPr>
          <p:cNvPr id="181" name="Google Shape;181;p31"/>
          <p:cNvSpPr txBox="1"/>
          <p:nvPr/>
        </p:nvSpPr>
        <p:spPr>
          <a:xfrm>
            <a:off x="5434425" y="3600450"/>
            <a:ext cx="3401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Nohe Patrick “New Runtime Encryption Solutions emerging to fill “Encryption Gasp””. Junio 20, 2018 (</a:t>
            </a:r>
            <a:r>
              <a:rPr lang="es" sz="1100" u="sng">
                <a:hlinkClick r:id="rId4"/>
              </a:rPr>
              <a:t>https://www.thesslstore.com/blog/runtime-encryption-gaps/</a:t>
            </a:r>
            <a:r>
              <a:rPr lang="es" sz="1100"/>
              <a:t>). </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idx="1" type="subTitle"/>
          </p:nvPr>
        </p:nvSpPr>
        <p:spPr>
          <a:xfrm>
            <a:off x="409350" y="782675"/>
            <a:ext cx="5018400" cy="36912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rgbClr val="000000"/>
              </a:buClr>
              <a:buSzPts val="1800"/>
              <a:buAutoNum type="arabicPeriod"/>
            </a:pPr>
            <a:r>
              <a:rPr lang="es" sz="1800">
                <a:solidFill>
                  <a:srgbClr val="000000"/>
                </a:solidFill>
              </a:rPr>
              <a:t>Planteamiento del problema</a:t>
            </a:r>
            <a:endParaRPr sz="1800">
              <a:solidFill>
                <a:srgbClr val="000000"/>
              </a:solidFill>
            </a:endParaRPr>
          </a:p>
          <a:p>
            <a:pPr indent="-342900" lvl="0" marL="457200" rtl="0" algn="l">
              <a:spcBef>
                <a:spcPts val="0"/>
              </a:spcBef>
              <a:spcAft>
                <a:spcPts val="0"/>
              </a:spcAft>
              <a:buClr>
                <a:srgbClr val="000000"/>
              </a:buClr>
              <a:buSzPts val="1800"/>
              <a:buAutoNum type="arabicPeriod"/>
            </a:pPr>
            <a:r>
              <a:rPr lang="es" sz="1800">
                <a:solidFill>
                  <a:schemeClr val="dk1"/>
                </a:solidFill>
              </a:rPr>
              <a:t>Técnicas e instrumentos de recolección</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Formulario de encuesta</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BPM de empresa del proceso de contratación actual</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BPM de la plataforma, automatizando el proceso de contratación</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Objetivo general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Objetivos específicos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Justificación </a:t>
            </a:r>
            <a:endParaRPr sz="1800">
              <a:solidFill>
                <a:schemeClr val="dk1"/>
              </a:solidFill>
            </a:endParaRPr>
          </a:p>
          <a:p>
            <a:pPr indent="-342900" lvl="0" marL="457200" rtl="0" algn="l">
              <a:spcBef>
                <a:spcPts val="0"/>
              </a:spcBef>
              <a:spcAft>
                <a:spcPts val="0"/>
              </a:spcAft>
              <a:buClr>
                <a:srgbClr val="000000"/>
              </a:buClr>
              <a:buSzPts val="1800"/>
              <a:buAutoNum type="arabicPeriod"/>
            </a:pPr>
            <a:r>
              <a:rPr lang="es" sz="1800">
                <a:solidFill>
                  <a:srgbClr val="000000"/>
                </a:solidFill>
              </a:rPr>
              <a:t>Procesos</a:t>
            </a:r>
            <a:r>
              <a:rPr lang="es" sz="1800">
                <a:solidFill>
                  <a:srgbClr val="000000"/>
                </a:solidFill>
              </a:rPr>
              <a:t> de </a:t>
            </a:r>
            <a:r>
              <a:rPr lang="es" sz="1800">
                <a:solidFill>
                  <a:srgbClr val="000000"/>
                </a:solidFill>
              </a:rPr>
              <a:t>contratación</a:t>
            </a:r>
            <a:r>
              <a:rPr lang="es" sz="1800">
                <a:solidFill>
                  <a:srgbClr val="000000"/>
                </a:solidFill>
              </a:rPr>
              <a:t> </a:t>
            </a:r>
            <a:endParaRPr sz="1800">
              <a:solidFill>
                <a:srgbClr val="000000"/>
              </a:solidFill>
            </a:endParaRPr>
          </a:p>
          <a:p>
            <a:pPr indent="0" lvl="0" marL="457200" rtl="0" algn="l">
              <a:spcBef>
                <a:spcPts val="0"/>
              </a:spcBef>
              <a:spcAft>
                <a:spcPts val="0"/>
              </a:spcAft>
              <a:buNone/>
            </a:pPr>
            <a:r>
              <a:t/>
            </a:r>
            <a:endParaRPr sz="1500">
              <a:solidFill>
                <a:schemeClr val="dk1"/>
              </a:solidFill>
            </a:endParaRPr>
          </a:p>
          <a:p>
            <a:pPr indent="0" lvl="0" marL="457200" rtl="0" algn="l">
              <a:spcBef>
                <a:spcPts val="0"/>
              </a:spcBef>
              <a:spcAft>
                <a:spcPts val="0"/>
              </a:spcAft>
              <a:buNone/>
            </a:pPr>
            <a:r>
              <a:t/>
            </a:r>
            <a:endParaRPr sz="2200">
              <a:solidFill>
                <a:schemeClr val="dk1"/>
              </a:solidFill>
            </a:endParaRPr>
          </a:p>
        </p:txBody>
      </p:sp>
      <p:sp>
        <p:nvSpPr>
          <p:cNvPr id="64" name="Google Shape;64;p14"/>
          <p:cNvSpPr txBox="1"/>
          <p:nvPr/>
        </p:nvSpPr>
        <p:spPr>
          <a:xfrm>
            <a:off x="409350" y="151475"/>
            <a:ext cx="83253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500">
                <a:latin typeface="Georgia"/>
                <a:ea typeface="Georgia"/>
                <a:cs typeface="Georgia"/>
                <a:sym typeface="Georgia"/>
              </a:rPr>
              <a:t>TABLA DE CONTENIDO </a:t>
            </a:r>
            <a:endParaRPr sz="2500">
              <a:latin typeface="Georgia"/>
              <a:ea typeface="Georgia"/>
              <a:cs typeface="Georgia"/>
              <a:sym typeface="Georgia"/>
            </a:endParaRPr>
          </a:p>
        </p:txBody>
      </p:sp>
      <p:pic>
        <p:nvPicPr>
          <p:cNvPr id="65" name="Google Shape;65;p14"/>
          <p:cNvPicPr preferRelativeResize="0"/>
          <p:nvPr/>
        </p:nvPicPr>
        <p:blipFill rotWithShape="1">
          <a:blip r:embed="rId3">
            <a:alphaModFix/>
          </a:blip>
          <a:srcRect b="0" l="10066" r="14416" t="0"/>
          <a:stretch/>
        </p:blipFill>
        <p:spPr>
          <a:xfrm>
            <a:off x="3794200" y="3180600"/>
            <a:ext cx="1555600" cy="1763275"/>
          </a:xfrm>
          <a:prstGeom prst="rect">
            <a:avLst/>
          </a:prstGeom>
          <a:noFill/>
          <a:ln>
            <a:noFill/>
          </a:ln>
        </p:spPr>
      </p:pic>
      <p:sp>
        <p:nvSpPr>
          <p:cNvPr id="66" name="Google Shape;66;p14"/>
          <p:cNvSpPr txBox="1"/>
          <p:nvPr/>
        </p:nvSpPr>
        <p:spPr>
          <a:xfrm>
            <a:off x="5586600" y="1770000"/>
            <a:ext cx="3393300" cy="34479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s" sz="1800">
                <a:solidFill>
                  <a:schemeClr val="dk1"/>
                </a:solidFill>
              </a:rPr>
              <a:t>10.    </a:t>
            </a:r>
            <a:r>
              <a:rPr lang="es" sz="1800">
                <a:solidFill>
                  <a:schemeClr val="dk1"/>
                </a:solidFill>
              </a:rPr>
              <a:t>Verificación de los datos</a:t>
            </a:r>
            <a:endParaRPr sz="1800">
              <a:solidFill>
                <a:schemeClr val="dk1"/>
              </a:solidFill>
            </a:endParaRPr>
          </a:p>
          <a:p>
            <a:pPr indent="0" lvl="0" marL="0" rtl="0" algn="l">
              <a:spcBef>
                <a:spcPts val="0"/>
              </a:spcBef>
              <a:spcAft>
                <a:spcPts val="0"/>
              </a:spcAft>
              <a:buNone/>
            </a:pPr>
            <a:r>
              <a:rPr lang="es" sz="1800">
                <a:solidFill>
                  <a:schemeClr val="dk1"/>
                </a:solidFill>
              </a:rPr>
              <a:t>11.    Seguridad de los datos</a:t>
            </a:r>
            <a:endParaRPr sz="1800">
              <a:solidFill>
                <a:schemeClr val="dk1"/>
              </a:solidFill>
            </a:endParaRPr>
          </a:p>
          <a:p>
            <a:pPr indent="0" lvl="0" marL="0" rtl="0" algn="l">
              <a:spcBef>
                <a:spcPts val="0"/>
              </a:spcBef>
              <a:spcAft>
                <a:spcPts val="0"/>
              </a:spcAft>
              <a:buNone/>
            </a:pPr>
            <a:r>
              <a:rPr lang="es" sz="1800">
                <a:solidFill>
                  <a:schemeClr val="dk1"/>
                </a:solidFill>
              </a:rPr>
              <a:t>12.    Encriptación </a:t>
            </a:r>
            <a:endParaRPr sz="1800">
              <a:solidFill>
                <a:schemeClr val="dk1"/>
              </a:solidFill>
            </a:endParaRPr>
          </a:p>
          <a:p>
            <a:pPr indent="0" lvl="0" marL="0" rtl="0" algn="l">
              <a:spcBef>
                <a:spcPts val="0"/>
              </a:spcBef>
              <a:spcAft>
                <a:spcPts val="0"/>
              </a:spcAft>
              <a:buNone/>
            </a:pPr>
            <a:r>
              <a:rPr lang="es" sz="1800">
                <a:solidFill>
                  <a:schemeClr val="dk1"/>
                </a:solidFill>
              </a:rPr>
              <a:t>13.    Plataformas</a:t>
            </a:r>
            <a:endParaRPr sz="1800">
              <a:solidFill>
                <a:schemeClr val="dk1"/>
              </a:solidFill>
            </a:endParaRPr>
          </a:p>
          <a:p>
            <a:pPr indent="0" lvl="0" marL="0" rtl="0" algn="l">
              <a:spcBef>
                <a:spcPts val="0"/>
              </a:spcBef>
              <a:spcAft>
                <a:spcPts val="0"/>
              </a:spcAft>
              <a:buNone/>
            </a:pPr>
            <a:r>
              <a:rPr lang="es" sz="1800">
                <a:solidFill>
                  <a:schemeClr val="dk1"/>
                </a:solidFill>
              </a:rPr>
              <a:t>14.    ECM</a:t>
            </a:r>
            <a:endParaRPr sz="1800">
              <a:solidFill>
                <a:schemeClr val="dk1"/>
              </a:solidFill>
            </a:endParaRPr>
          </a:p>
          <a:p>
            <a:pPr indent="0" lvl="0" marL="0" rtl="0" algn="l">
              <a:spcBef>
                <a:spcPts val="0"/>
              </a:spcBef>
              <a:spcAft>
                <a:spcPts val="0"/>
              </a:spcAft>
              <a:buNone/>
            </a:pPr>
            <a:r>
              <a:rPr lang="es" sz="1800">
                <a:solidFill>
                  <a:schemeClr val="dk1"/>
                </a:solidFill>
              </a:rPr>
              <a:t>15.    BPM</a:t>
            </a:r>
            <a:endParaRPr sz="1800">
              <a:solidFill>
                <a:schemeClr val="dk1"/>
              </a:solidFill>
            </a:endParaRPr>
          </a:p>
          <a:p>
            <a:pPr indent="0" lvl="0" marL="0" rtl="0" algn="l">
              <a:spcBef>
                <a:spcPts val="0"/>
              </a:spcBef>
              <a:spcAft>
                <a:spcPts val="0"/>
              </a:spcAft>
              <a:buClr>
                <a:schemeClr val="dk1"/>
              </a:buClr>
              <a:buSzPts val="1100"/>
              <a:buFont typeface="Arial"/>
              <a:buNone/>
            </a:pPr>
            <a:r>
              <a:rPr lang="es" sz="1800">
                <a:solidFill>
                  <a:schemeClr val="dk1"/>
                </a:solidFill>
              </a:rPr>
              <a:t>16.    </a:t>
            </a:r>
            <a:r>
              <a:rPr lang="es" sz="1800">
                <a:solidFill>
                  <a:schemeClr val="dk1"/>
                </a:solidFill>
              </a:rPr>
              <a:t>CRM</a:t>
            </a:r>
            <a:endParaRPr sz="1800">
              <a:solidFill>
                <a:schemeClr val="dk1"/>
              </a:solidFill>
            </a:endParaRPr>
          </a:p>
          <a:p>
            <a:pPr indent="0" lvl="0" marL="0" rtl="0" algn="l">
              <a:spcBef>
                <a:spcPts val="0"/>
              </a:spcBef>
              <a:spcAft>
                <a:spcPts val="0"/>
              </a:spcAft>
              <a:buNone/>
            </a:pPr>
            <a:r>
              <a:rPr lang="es" sz="1800">
                <a:solidFill>
                  <a:schemeClr val="dk1"/>
                </a:solidFill>
              </a:rPr>
              <a:t>17.    </a:t>
            </a:r>
            <a:r>
              <a:rPr lang="es" sz="1800">
                <a:solidFill>
                  <a:schemeClr val="dk1"/>
                </a:solidFill>
              </a:rPr>
              <a:t>Analytics</a:t>
            </a:r>
            <a:endParaRPr sz="1800">
              <a:solidFill>
                <a:schemeClr val="dk1"/>
              </a:solidFill>
            </a:endParaRPr>
          </a:p>
          <a:p>
            <a:pPr indent="0" lvl="0" marL="0" rtl="0" algn="l">
              <a:spcBef>
                <a:spcPts val="0"/>
              </a:spcBef>
              <a:spcAft>
                <a:spcPts val="0"/>
              </a:spcAft>
              <a:buNone/>
            </a:pPr>
            <a:r>
              <a:rPr lang="es" sz="1800">
                <a:solidFill>
                  <a:schemeClr val="dk1"/>
                </a:solidFill>
              </a:rPr>
              <a:t>18.    Service Desk</a:t>
            </a:r>
            <a:endParaRPr sz="1800">
              <a:solidFill>
                <a:schemeClr val="dk1"/>
              </a:solidFill>
            </a:endParaRPr>
          </a:p>
          <a:p>
            <a:pPr indent="0" lvl="0" marL="0" rtl="0" algn="l">
              <a:spcBef>
                <a:spcPts val="0"/>
              </a:spcBef>
              <a:spcAft>
                <a:spcPts val="0"/>
              </a:spcAft>
              <a:buNone/>
            </a:pPr>
            <a:r>
              <a:rPr lang="es" sz="1800">
                <a:solidFill>
                  <a:schemeClr val="dk1"/>
                </a:solidFill>
              </a:rPr>
              <a:t>19.    Costos</a:t>
            </a:r>
            <a:endParaRPr sz="1800">
              <a:solidFill>
                <a:schemeClr val="dk1"/>
              </a:solidFill>
            </a:endParaRPr>
          </a:p>
          <a:p>
            <a:pPr indent="0" lvl="0" marL="45720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2"/>
          <p:cNvSpPr txBox="1"/>
          <p:nvPr>
            <p:ph type="title"/>
          </p:nvPr>
        </p:nvSpPr>
        <p:spPr>
          <a:xfrm>
            <a:off x="311700" y="445025"/>
            <a:ext cx="41271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Plataformas</a:t>
            </a:r>
            <a:endParaRPr/>
          </a:p>
        </p:txBody>
      </p:sp>
      <p:sp>
        <p:nvSpPr>
          <p:cNvPr id="187" name="Google Shape;187;p32"/>
          <p:cNvSpPr txBox="1"/>
          <p:nvPr>
            <p:ph idx="1" type="body"/>
          </p:nvPr>
        </p:nvSpPr>
        <p:spPr>
          <a:xfrm>
            <a:off x="311700" y="1152475"/>
            <a:ext cx="3986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500">
                <a:solidFill>
                  <a:schemeClr val="dk1"/>
                </a:solidFill>
              </a:rPr>
              <a:t>SYDLE ONE: </a:t>
            </a:r>
            <a:endParaRPr sz="1500">
              <a:solidFill>
                <a:schemeClr val="dk1"/>
              </a:solidFill>
            </a:endParaRPr>
          </a:p>
          <a:p>
            <a:pPr indent="0" lvl="0" marL="0" rtl="0" algn="l">
              <a:spcBef>
                <a:spcPts val="1200"/>
              </a:spcBef>
              <a:spcAft>
                <a:spcPts val="0"/>
              </a:spcAft>
              <a:buNone/>
            </a:pPr>
            <a:r>
              <a:rPr lang="es" sz="1500">
                <a:solidFill>
                  <a:schemeClr val="dk1"/>
                </a:solidFill>
              </a:rPr>
              <a:t>Es una plataforma </a:t>
            </a:r>
            <a:r>
              <a:rPr lang="es" sz="1500">
                <a:solidFill>
                  <a:schemeClr val="dk1"/>
                </a:solidFill>
              </a:rPr>
              <a:t>brasileña</a:t>
            </a:r>
            <a:r>
              <a:rPr lang="es" sz="1500">
                <a:solidFill>
                  <a:schemeClr val="dk1"/>
                </a:solidFill>
              </a:rPr>
              <a:t> que maneja el lenguaje de </a:t>
            </a:r>
            <a:r>
              <a:rPr lang="es" sz="1500">
                <a:solidFill>
                  <a:schemeClr val="dk1"/>
                </a:solidFill>
              </a:rPr>
              <a:t>programación</a:t>
            </a:r>
            <a:r>
              <a:rPr lang="es" sz="1500">
                <a:solidFill>
                  <a:schemeClr val="dk1"/>
                </a:solidFill>
              </a:rPr>
              <a:t> JAVA y que realiza procesos automatizados mediante el uso de BPM; Sistemas ECM; Gestión de relación con clientes (CRM); </a:t>
            </a:r>
            <a:r>
              <a:rPr lang="es" sz="1500">
                <a:solidFill>
                  <a:schemeClr val="dk1"/>
                </a:solidFill>
              </a:rPr>
              <a:t>Análisis</a:t>
            </a:r>
            <a:r>
              <a:rPr lang="es" sz="1500">
                <a:solidFill>
                  <a:schemeClr val="dk1"/>
                </a:solidFill>
              </a:rPr>
              <a:t> de datos en tiempo real (Analytics); </a:t>
            </a:r>
            <a:r>
              <a:rPr lang="es" sz="1500">
                <a:solidFill>
                  <a:schemeClr val="dk1"/>
                </a:solidFill>
              </a:rPr>
              <a:t>optimización</a:t>
            </a:r>
            <a:r>
              <a:rPr lang="es" sz="1500">
                <a:solidFill>
                  <a:schemeClr val="dk1"/>
                </a:solidFill>
              </a:rPr>
              <a:t> de sistemas de presentación (Service Desk).</a:t>
            </a:r>
            <a:endParaRPr sz="1500">
              <a:solidFill>
                <a:schemeClr val="dk1"/>
              </a:solidFill>
            </a:endParaRPr>
          </a:p>
          <a:p>
            <a:pPr indent="0" lvl="0" marL="0" rtl="0" algn="l">
              <a:spcBef>
                <a:spcPts val="1200"/>
              </a:spcBef>
              <a:spcAft>
                <a:spcPts val="1200"/>
              </a:spcAft>
              <a:buNone/>
            </a:pPr>
            <a:r>
              <a:t/>
            </a:r>
            <a:endParaRPr/>
          </a:p>
        </p:txBody>
      </p:sp>
      <p:pic>
        <p:nvPicPr>
          <p:cNvPr id="188" name="Google Shape;188;p32"/>
          <p:cNvPicPr preferRelativeResize="0"/>
          <p:nvPr/>
        </p:nvPicPr>
        <p:blipFill>
          <a:blip r:embed="rId3">
            <a:alphaModFix/>
          </a:blip>
          <a:stretch>
            <a:fillRect/>
          </a:stretch>
        </p:blipFill>
        <p:spPr>
          <a:xfrm>
            <a:off x="4438800" y="445025"/>
            <a:ext cx="4541400" cy="3293382"/>
          </a:xfrm>
          <a:prstGeom prst="rect">
            <a:avLst/>
          </a:prstGeom>
          <a:noFill/>
          <a:ln>
            <a:noFill/>
          </a:ln>
        </p:spPr>
      </p:pic>
      <p:sp>
        <p:nvSpPr>
          <p:cNvPr id="189" name="Google Shape;189;p32"/>
          <p:cNvSpPr txBox="1"/>
          <p:nvPr/>
        </p:nvSpPr>
        <p:spPr>
          <a:xfrm>
            <a:off x="2891800" y="3829050"/>
            <a:ext cx="6088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SYDLE ONE “SYDLE ONE </a:t>
            </a:r>
            <a:r>
              <a:rPr lang="es" sz="1100">
                <a:solidFill>
                  <a:schemeClr val="dk1"/>
                </a:solidFill>
              </a:rPr>
              <a:t>Plataforma digital corporativa </a:t>
            </a:r>
            <a:r>
              <a:rPr lang="es" sz="1100"/>
              <a:t>all-in-one”. (</a:t>
            </a:r>
            <a:r>
              <a:rPr lang="es" sz="1100" u="sng">
                <a:hlinkClick r:id="rId4"/>
              </a:rPr>
              <a:t>https://www.sydle.com/es/?utm_source=google&amp;utm_medium=cpc&amp;utm_campaign=sydle_bpm_es_bpm&amp;utm_term=+procesos%20+software&amp;gclid=CjwKCAiA9bmABhBbEiwASb35V2HZAXo9hqQj9WnHBt4Wd3wzB5C-rZ7u7AXydzua00tK_jJtERKzdBoCpMUQAvD_BwE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ECM</a:t>
            </a:r>
            <a:endParaRPr/>
          </a:p>
        </p:txBody>
      </p:sp>
      <p:sp>
        <p:nvSpPr>
          <p:cNvPr id="195" name="Google Shape;195;p33"/>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s">
                <a:solidFill>
                  <a:srgbClr val="000000"/>
                </a:solidFill>
              </a:rPr>
              <a:t>SYDLE ONE soporta que es un sistema de gestión visual el proporciona ayuda a mantener datos de gran importancia en orden, esta información podrá ser </a:t>
            </a:r>
            <a:r>
              <a:rPr lang="es">
                <a:solidFill>
                  <a:srgbClr val="000000"/>
                </a:solidFill>
              </a:rPr>
              <a:t>accesible</a:t>
            </a:r>
            <a:r>
              <a:rPr lang="es">
                <a:solidFill>
                  <a:srgbClr val="000000"/>
                </a:solidFill>
              </a:rPr>
              <a:t> como desde el ordenador como en dispositivos móviles o tablets. También ofrece un servicio de </a:t>
            </a:r>
            <a:r>
              <a:rPr lang="es">
                <a:solidFill>
                  <a:srgbClr val="000000"/>
                </a:solidFill>
              </a:rPr>
              <a:t>búsqueda</a:t>
            </a:r>
            <a:r>
              <a:rPr lang="es">
                <a:solidFill>
                  <a:srgbClr val="000000"/>
                </a:solidFill>
              </a:rPr>
              <a:t> de datos rápida y sencilla (OCR). Garantiza autenticidad de documentos agregando una firma digital y contar con flujos de verificación informando hasta antecedentes. Además podrá crear documentos </a:t>
            </a:r>
            <a:r>
              <a:rPr lang="es">
                <a:solidFill>
                  <a:srgbClr val="000000"/>
                </a:solidFill>
              </a:rPr>
              <a:t>específicos</a:t>
            </a:r>
            <a:r>
              <a:rPr lang="es">
                <a:solidFill>
                  <a:srgbClr val="000000"/>
                </a:solidFill>
              </a:rPr>
              <a:t> dentro del campo requerido.</a:t>
            </a:r>
            <a:endParaRPr>
              <a:solidFill>
                <a:srgbClr val="000000"/>
              </a:solidFill>
            </a:endParaRPr>
          </a:p>
        </p:txBody>
      </p:sp>
      <p:pic>
        <p:nvPicPr>
          <p:cNvPr id="196" name="Google Shape;196;p33"/>
          <p:cNvPicPr preferRelativeResize="0"/>
          <p:nvPr/>
        </p:nvPicPr>
        <p:blipFill>
          <a:blip r:embed="rId3">
            <a:alphaModFix/>
          </a:blip>
          <a:stretch>
            <a:fillRect/>
          </a:stretch>
        </p:blipFill>
        <p:spPr>
          <a:xfrm>
            <a:off x="4572000" y="445025"/>
            <a:ext cx="4267199" cy="2637905"/>
          </a:xfrm>
          <a:prstGeom prst="rect">
            <a:avLst/>
          </a:prstGeom>
          <a:noFill/>
          <a:ln>
            <a:noFill/>
          </a:ln>
        </p:spPr>
      </p:pic>
      <p:sp>
        <p:nvSpPr>
          <p:cNvPr id="197" name="Google Shape;197;p33"/>
          <p:cNvSpPr txBox="1"/>
          <p:nvPr/>
        </p:nvSpPr>
        <p:spPr>
          <a:xfrm>
            <a:off x="4560575" y="3223250"/>
            <a:ext cx="4260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Admin “Software EMC (Enterprise Content Management)”. Octubre 19, 2017 (</a:t>
            </a:r>
            <a:r>
              <a:rPr lang="es" sz="1100" u="sng">
                <a:hlinkClick r:id="rId4"/>
              </a:rPr>
              <a:t>https://www.ci2.es/software-ecm/</a:t>
            </a:r>
            <a:r>
              <a:rPr lang="es" sz="1100"/>
              <a:t>). </a:t>
            </a: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BPM</a:t>
            </a:r>
            <a:endParaRPr/>
          </a:p>
        </p:txBody>
      </p:sp>
      <p:sp>
        <p:nvSpPr>
          <p:cNvPr id="203" name="Google Shape;203;p34"/>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La plataforma SYDLE ONE asegura que puede modificar y </a:t>
            </a:r>
            <a:r>
              <a:rPr lang="es">
                <a:solidFill>
                  <a:srgbClr val="000000"/>
                </a:solidFill>
              </a:rPr>
              <a:t>modelar</a:t>
            </a:r>
            <a:r>
              <a:rPr lang="es">
                <a:solidFill>
                  <a:srgbClr val="000000"/>
                </a:solidFill>
              </a:rPr>
              <a:t> procesos, que, son </a:t>
            </a:r>
            <a:r>
              <a:rPr lang="es">
                <a:solidFill>
                  <a:srgbClr val="000000"/>
                </a:solidFill>
              </a:rPr>
              <a:t>rápidamente</a:t>
            </a:r>
            <a:r>
              <a:rPr lang="es">
                <a:solidFill>
                  <a:srgbClr val="000000"/>
                </a:solidFill>
              </a:rPr>
              <a:t> </a:t>
            </a:r>
            <a:r>
              <a:rPr lang="es">
                <a:solidFill>
                  <a:srgbClr val="000000"/>
                </a:solidFill>
              </a:rPr>
              <a:t>automatizados y distribuidos</a:t>
            </a:r>
            <a:r>
              <a:rPr lang="es">
                <a:solidFill>
                  <a:srgbClr val="000000"/>
                </a:solidFill>
              </a:rPr>
              <a:t> en BPM según la necesidad del cliente, manteniendo de esta forma, </a:t>
            </a:r>
            <a:r>
              <a:rPr lang="es">
                <a:solidFill>
                  <a:srgbClr val="000000"/>
                </a:solidFill>
              </a:rPr>
              <a:t>disponibilidad</a:t>
            </a:r>
            <a:r>
              <a:rPr lang="es">
                <a:solidFill>
                  <a:srgbClr val="000000"/>
                </a:solidFill>
              </a:rPr>
              <a:t> la documentación y portando siempre una copia de seguridad de estos en la “nube” del sistema.</a:t>
            </a:r>
            <a:endParaRPr>
              <a:solidFill>
                <a:srgbClr val="000000"/>
              </a:solidFill>
            </a:endParaRPr>
          </a:p>
        </p:txBody>
      </p:sp>
      <p:pic>
        <p:nvPicPr>
          <p:cNvPr id="204" name="Google Shape;204;p34"/>
          <p:cNvPicPr preferRelativeResize="0"/>
          <p:nvPr/>
        </p:nvPicPr>
        <p:blipFill>
          <a:blip r:embed="rId3">
            <a:alphaModFix/>
          </a:blip>
          <a:stretch>
            <a:fillRect/>
          </a:stretch>
        </p:blipFill>
        <p:spPr>
          <a:xfrm>
            <a:off x="4352875" y="787925"/>
            <a:ext cx="4608249" cy="2419324"/>
          </a:xfrm>
          <a:prstGeom prst="rect">
            <a:avLst/>
          </a:prstGeom>
          <a:noFill/>
          <a:ln>
            <a:noFill/>
          </a:ln>
        </p:spPr>
      </p:pic>
      <p:sp>
        <p:nvSpPr>
          <p:cNvPr id="205" name="Google Shape;205;p34"/>
          <p:cNvSpPr txBox="1"/>
          <p:nvPr/>
        </p:nvSpPr>
        <p:spPr>
          <a:xfrm>
            <a:off x="4352875" y="3269000"/>
            <a:ext cx="46083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De Molina Alonso “¿Cómo rediseñar los procesos usando el Business Process Management (BPM)?”. Enero 8, 2020 (</a:t>
            </a:r>
            <a:r>
              <a:rPr lang="es" sz="1100" u="sng">
                <a:hlinkClick r:id="rId4"/>
              </a:rPr>
              <a:t>https://www.esan.edu.pe/apuntes-empresariales/2020/01/como-redisenar-los-procesos-usando-el-business-process-management-bpm/</a:t>
            </a:r>
            <a:r>
              <a:rPr lang="es" sz="1100"/>
              <a:t>)</a:t>
            </a:r>
            <a:endParaRPr sz="1100"/>
          </a:p>
          <a:p>
            <a:pPr indent="0" lvl="0" marL="0" rtl="0" algn="l">
              <a:spcBef>
                <a:spcPts val="0"/>
              </a:spcBef>
              <a:spcAft>
                <a:spcPts val="0"/>
              </a:spcAft>
              <a:buNone/>
            </a:pPr>
            <a:r>
              <a:t/>
            </a:r>
            <a:endParaRPr sz="1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5"/>
          <p:cNvSpPr txBox="1"/>
          <p:nvPr>
            <p:ph type="title"/>
          </p:nvPr>
        </p:nvSpPr>
        <p:spPr>
          <a:xfrm>
            <a:off x="537375" y="445025"/>
            <a:ext cx="52203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s"/>
              <a:t>CRM</a:t>
            </a:r>
            <a:endParaRPr/>
          </a:p>
        </p:txBody>
      </p:sp>
      <p:sp>
        <p:nvSpPr>
          <p:cNvPr id="211" name="Google Shape;211;p35"/>
          <p:cNvSpPr txBox="1"/>
          <p:nvPr>
            <p:ph idx="1" type="body"/>
          </p:nvPr>
        </p:nvSpPr>
        <p:spPr>
          <a:xfrm>
            <a:off x="4572000" y="117012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Afirma SYDLE ONE que podrá realizar acciones de automatización personalizada que cualquier interacción que podría involucrar actividad humana dando un seguimiento interactivo, de calidad y eficaz por medio e-mail, notificaciones, entre otras, trazando rutas por medio de dispositivos </a:t>
            </a:r>
            <a:r>
              <a:rPr lang="es">
                <a:solidFill>
                  <a:srgbClr val="000000"/>
                </a:solidFill>
              </a:rPr>
              <a:t>electrónicos</a:t>
            </a:r>
            <a:r>
              <a:rPr lang="es">
                <a:solidFill>
                  <a:srgbClr val="000000"/>
                </a:solidFill>
              </a:rPr>
              <a:t>.</a:t>
            </a:r>
            <a:endParaRPr sz="1300">
              <a:solidFill>
                <a:srgbClr val="000000"/>
              </a:solidFill>
            </a:endParaRPr>
          </a:p>
        </p:txBody>
      </p:sp>
      <p:pic>
        <p:nvPicPr>
          <p:cNvPr id="212" name="Google Shape;212;p35"/>
          <p:cNvPicPr preferRelativeResize="0"/>
          <p:nvPr/>
        </p:nvPicPr>
        <p:blipFill>
          <a:blip r:embed="rId3">
            <a:alphaModFix/>
          </a:blip>
          <a:stretch>
            <a:fillRect/>
          </a:stretch>
        </p:blipFill>
        <p:spPr>
          <a:xfrm>
            <a:off x="152400" y="1170125"/>
            <a:ext cx="4267200" cy="2397235"/>
          </a:xfrm>
          <a:prstGeom prst="rect">
            <a:avLst/>
          </a:prstGeom>
          <a:noFill/>
          <a:ln>
            <a:noFill/>
          </a:ln>
        </p:spPr>
      </p:pic>
      <p:sp>
        <p:nvSpPr>
          <p:cNvPr id="213" name="Google Shape;213;p35"/>
          <p:cNvSpPr txBox="1"/>
          <p:nvPr/>
        </p:nvSpPr>
        <p:spPr>
          <a:xfrm>
            <a:off x="182875" y="3680450"/>
            <a:ext cx="4260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a:t>
            </a:r>
            <a:r>
              <a:rPr lang="es" sz="1100"/>
              <a:t>Impulsa</a:t>
            </a:r>
            <a:r>
              <a:rPr lang="es" sz="1100"/>
              <a:t> “CRM en México ¿qué opciones tengo?”. (</a:t>
            </a:r>
            <a:r>
              <a:rPr lang="es" sz="1100" u="sng">
                <a:hlinkClick r:id="rId4"/>
              </a:rPr>
              <a:t>https://www.sistemaimpulsa.com/blog/crm-en-mexico-que-opciones-tengo/</a:t>
            </a:r>
            <a:r>
              <a:rPr lang="es" sz="1100"/>
              <a:t>) </a:t>
            </a:r>
            <a:endParaRPr sz="1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6"/>
          <p:cNvSpPr txBox="1"/>
          <p:nvPr>
            <p:ph type="title"/>
          </p:nvPr>
        </p:nvSpPr>
        <p:spPr>
          <a:xfrm>
            <a:off x="4572000" y="445025"/>
            <a:ext cx="42603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Analytics</a:t>
            </a:r>
            <a:endParaRPr/>
          </a:p>
        </p:txBody>
      </p:sp>
      <p:sp>
        <p:nvSpPr>
          <p:cNvPr id="219" name="Google Shape;219;p36"/>
          <p:cNvSpPr txBox="1"/>
          <p:nvPr>
            <p:ph idx="1" type="body"/>
          </p:nvPr>
        </p:nvSpPr>
        <p:spPr>
          <a:xfrm>
            <a:off x="4899025" y="1152475"/>
            <a:ext cx="3933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Mantiene informado por medio de gráficos en tiempo real la organización que ha tenido la empresa, datos más requeridos y otros gráficos que requeriría la empresa.</a:t>
            </a:r>
            <a:endParaRPr>
              <a:solidFill>
                <a:srgbClr val="000000"/>
              </a:solidFill>
            </a:endParaRPr>
          </a:p>
        </p:txBody>
      </p:sp>
      <p:pic>
        <p:nvPicPr>
          <p:cNvPr id="220" name="Google Shape;220;p36"/>
          <p:cNvPicPr preferRelativeResize="0"/>
          <p:nvPr/>
        </p:nvPicPr>
        <p:blipFill>
          <a:blip r:embed="rId3">
            <a:alphaModFix/>
          </a:blip>
          <a:stretch>
            <a:fillRect/>
          </a:stretch>
        </p:blipFill>
        <p:spPr>
          <a:xfrm>
            <a:off x="560075" y="445025"/>
            <a:ext cx="4011925" cy="3482300"/>
          </a:xfrm>
          <a:prstGeom prst="rect">
            <a:avLst/>
          </a:prstGeom>
          <a:noFill/>
          <a:ln>
            <a:noFill/>
          </a:ln>
        </p:spPr>
      </p:pic>
      <p:sp>
        <p:nvSpPr>
          <p:cNvPr id="221" name="Google Shape;221;p36"/>
          <p:cNvSpPr txBox="1"/>
          <p:nvPr/>
        </p:nvSpPr>
        <p:spPr>
          <a:xfrm>
            <a:off x="560075" y="4034800"/>
            <a:ext cx="6583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ONE “Aalytics”.</a:t>
            </a:r>
            <a:r>
              <a:rPr lang="es" sz="1100"/>
              <a:t> (</a:t>
            </a:r>
            <a:r>
              <a:rPr lang="es" sz="1100" u="sng">
                <a:hlinkClick r:id="rId4"/>
              </a:rPr>
              <a:t>https://www.sydle.com/es/analytics/?utm_source=google&amp;utm_medium=cpc&amp;utm_campaign=sydle_bpm_es_bpm&amp;utm_term=+procesos%20+software&amp;gclid=CjwKCAiA9bmABhBbEiwASb35V2HZAXo9hqQj9WnHBt4Wd3wzB5C-rZ7u7AXydzua00tK_jJtERKzdBoCpMUQAvD_BwE</a:t>
            </a:r>
            <a:r>
              <a:rPr lang="es" sz="1100"/>
              <a:t>). </a:t>
            </a:r>
            <a:endParaRPr sz="11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Service Desk</a:t>
            </a:r>
            <a:endParaRPr/>
          </a:p>
        </p:txBody>
      </p:sp>
      <p:sp>
        <p:nvSpPr>
          <p:cNvPr id="227" name="Google Shape;227;p37"/>
          <p:cNvSpPr txBox="1"/>
          <p:nvPr>
            <p:ph idx="1" type="body"/>
          </p:nvPr>
        </p:nvSpPr>
        <p:spPr>
          <a:xfrm>
            <a:off x="45720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Este servicio proporciona distintos formatos de respuesta </a:t>
            </a:r>
            <a:r>
              <a:rPr lang="es">
                <a:solidFill>
                  <a:srgbClr val="000000"/>
                </a:solidFill>
              </a:rPr>
              <a:t>instantáneas</a:t>
            </a:r>
            <a:r>
              <a:rPr lang="es">
                <a:solidFill>
                  <a:srgbClr val="000000"/>
                </a:solidFill>
              </a:rPr>
              <a:t> que permita atender todas las solicitudes o </a:t>
            </a:r>
            <a:r>
              <a:rPr lang="es">
                <a:solidFill>
                  <a:srgbClr val="000000"/>
                </a:solidFill>
              </a:rPr>
              <a:t>inquietudes</a:t>
            </a:r>
            <a:r>
              <a:rPr lang="es">
                <a:solidFill>
                  <a:srgbClr val="000000"/>
                </a:solidFill>
              </a:rPr>
              <a:t> que presente una persona a la empresa.</a:t>
            </a:r>
            <a:endParaRPr>
              <a:solidFill>
                <a:srgbClr val="000000"/>
              </a:solidFill>
            </a:endParaRPr>
          </a:p>
        </p:txBody>
      </p:sp>
      <p:pic>
        <p:nvPicPr>
          <p:cNvPr id="228" name="Google Shape;228;p37"/>
          <p:cNvPicPr preferRelativeResize="0"/>
          <p:nvPr/>
        </p:nvPicPr>
        <p:blipFill>
          <a:blip r:embed="rId3">
            <a:alphaModFix/>
          </a:blip>
          <a:stretch>
            <a:fillRect/>
          </a:stretch>
        </p:blipFill>
        <p:spPr>
          <a:xfrm>
            <a:off x="959800" y="1170125"/>
            <a:ext cx="2926400" cy="2613201"/>
          </a:xfrm>
          <a:prstGeom prst="rect">
            <a:avLst/>
          </a:prstGeom>
          <a:noFill/>
          <a:ln>
            <a:noFill/>
          </a:ln>
        </p:spPr>
      </p:pic>
      <p:sp>
        <p:nvSpPr>
          <p:cNvPr id="229" name="Google Shape;229;p37"/>
          <p:cNvSpPr txBox="1"/>
          <p:nvPr/>
        </p:nvSpPr>
        <p:spPr>
          <a:xfrm>
            <a:off x="311700" y="3783325"/>
            <a:ext cx="6583800" cy="11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a:t>
            </a:r>
            <a:r>
              <a:rPr lang="es" sz="1100"/>
              <a:t>“Service Desk”.</a:t>
            </a:r>
            <a:r>
              <a:rPr lang="es"/>
              <a:t> (</a:t>
            </a:r>
            <a:r>
              <a:rPr lang="es" sz="1100" u="sng">
                <a:hlinkClick r:id="rId4"/>
              </a:rPr>
              <a:t>https://www.sydle.com/es/service-desk/?plataforma-centro-servicios&amp;utm_source=google&amp;utm_medium=cpc&amp;utm_campaign=sydle_bpm_es_bpm&amp;utm_term=+procesos%20+software&amp;gclid=CjwKCAiA9bmABhBbEiwASb35V2HZAXo9hqQj9WnHBt4Wd3wzB5C-rZ7u7AXydzua00tK_jJtERKzdBoCpMUQAvD_BwE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Costos</a:t>
            </a:r>
            <a:endParaRPr/>
          </a:p>
        </p:txBody>
      </p:sp>
      <p:graphicFrame>
        <p:nvGraphicFramePr>
          <p:cNvPr id="235" name="Google Shape;235;p38"/>
          <p:cNvGraphicFramePr/>
          <p:nvPr/>
        </p:nvGraphicFramePr>
        <p:xfrm>
          <a:off x="952500" y="2000250"/>
          <a:ext cx="3000000" cy="3000000"/>
        </p:xfrm>
        <a:graphic>
          <a:graphicData uri="http://schemas.openxmlformats.org/drawingml/2006/table">
            <a:tbl>
              <a:tblPr>
                <a:noFill/>
                <a:tableStyleId>{35A2BE7F-C628-467D-9415-4ABFFE001096}</a:tableStyleId>
              </a:tblPr>
              <a:tblGrid>
                <a:gridCol w="2607300"/>
                <a:gridCol w="2218700"/>
                <a:gridCol w="2413000"/>
              </a:tblGrid>
              <a:tr h="381000">
                <a:tc>
                  <a:txBody>
                    <a:bodyPr/>
                    <a:lstStyle/>
                    <a:p>
                      <a:pPr indent="0" lvl="0" marL="0" rtl="0" algn="ctr">
                        <a:spcBef>
                          <a:spcPts val="0"/>
                        </a:spcBef>
                        <a:spcAft>
                          <a:spcPts val="0"/>
                        </a:spcAft>
                        <a:buNone/>
                      </a:pPr>
                      <a:r>
                        <a:rPr lang="es"/>
                        <a:t>Costo mensual en </a:t>
                      </a:r>
                      <a:r>
                        <a:rPr lang="es"/>
                        <a:t>dólares</a:t>
                      </a:r>
                      <a:endParaRPr/>
                    </a:p>
                  </a:txBody>
                  <a:tcPr marT="91425" marB="91425" marR="91425" marL="91425" anchor="ctr"/>
                </a:tc>
                <a:tc>
                  <a:txBody>
                    <a:bodyPr/>
                    <a:lstStyle/>
                    <a:p>
                      <a:pPr indent="0" lvl="0" marL="0" rtl="0" algn="ctr">
                        <a:spcBef>
                          <a:spcPts val="0"/>
                        </a:spcBef>
                        <a:spcAft>
                          <a:spcPts val="0"/>
                        </a:spcAft>
                        <a:buNone/>
                      </a:pPr>
                      <a:r>
                        <a:rPr lang="es"/>
                        <a:t>$49</a:t>
                      </a:r>
                      <a:endParaRPr/>
                    </a:p>
                  </a:txBody>
                  <a:tcPr marT="91425" marB="91425" marR="91425" marL="91425" anchor="ctr"/>
                </a:tc>
                <a:tc>
                  <a:txBody>
                    <a:bodyPr/>
                    <a:lstStyle/>
                    <a:p>
                      <a:pPr indent="0" lvl="0" marL="0" rtl="0" algn="ctr">
                        <a:spcBef>
                          <a:spcPts val="0"/>
                        </a:spcBef>
                        <a:spcAft>
                          <a:spcPts val="0"/>
                        </a:spcAft>
                        <a:buNone/>
                      </a:pPr>
                      <a:r>
                        <a:rPr lang="es"/>
                        <a:t>$69</a:t>
                      </a:r>
                      <a:endParaRPr/>
                    </a:p>
                  </a:txBody>
                  <a:tcPr marT="91425" marB="91425" marR="91425" marL="91425" anchor="ctr"/>
                </a:tc>
              </a:tr>
              <a:tr h="381000">
                <a:tc>
                  <a:txBody>
                    <a:bodyPr/>
                    <a:lstStyle/>
                    <a:p>
                      <a:pPr indent="0" lvl="0" marL="0" rtl="0" algn="ctr">
                        <a:spcBef>
                          <a:spcPts val="0"/>
                        </a:spcBef>
                        <a:spcAft>
                          <a:spcPts val="0"/>
                        </a:spcAft>
                        <a:buNone/>
                      </a:pPr>
                      <a:r>
                        <a:rPr lang="es"/>
                        <a:t>Diferencias</a:t>
                      </a:r>
                      <a:endParaRPr/>
                    </a:p>
                  </a:txBody>
                  <a:tcPr marT="91425" marB="91425" marR="91425" marL="91425" anchor="ctr"/>
                </a:tc>
                <a:tc>
                  <a:txBody>
                    <a:bodyPr/>
                    <a:lstStyle/>
                    <a:p>
                      <a:pPr indent="0" lvl="0" marL="0" rtl="0" algn="ctr">
                        <a:spcBef>
                          <a:spcPts val="0"/>
                        </a:spcBef>
                        <a:spcAft>
                          <a:spcPts val="0"/>
                        </a:spcAft>
                        <a:buNone/>
                      </a:pPr>
                      <a:r>
                        <a:rPr lang="es"/>
                        <a:t>10 GB en la “nube”</a:t>
                      </a:r>
                      <a:endParaRPr/>
                    </a:p>
                  </a:txBody>
                  <a:tcPr marT="91425" marB="91425" marR="91425" marL="91425" anchor="ctr"/>
                </a:tc>
                <a:tc>
                  <a:txBody>
                    <a:bodyPr/>
                    <a:lstStyle/>
                    <a:p>
                      <a:pPr indent="0" lvl="0" marL="0" rtl="0" algn="ctr">
                        <a:spcBef>
                          <a:spcPts val="0"/>
                        </a:spcBef>
                        <a:spcAft>
                          <a:spcPts val="0"/>
                        </a:spcAft>
                        <a:buNone/>
                      </a:pPr>
                      <a:r>
                        <a:rPr lang="es"/>
                        <a:t>50 GB en la “nube”</a:t>
                      </a:r>
                      <a:endParaRPr/>
                    </a:p>
                  </a:txBody>
                  <a:tcPr marT="91425" marB="91425" marR="91425" marL="91425" anchor="ctr"/>
                </a:tc>
              </a:tr>
              <a:tr h="381000">
                <a:tc>
                  <a:txBody>
                    <a:bodyPr/>
                    <a:lstStyle/>
                    <a:p>
                      <a:pPr indent="0" lvl="0" marL="0" rtl="0" algn="ctr">
                        <a:spcBef>
                          <a:spcPts val="0"/>
                        </a:spcBef>
                        <a:spcAft>
                          <a:spcPts val="0"/>
                        </a:spcAft>
                        <a:buNone/>
                      </a:pPr>
                      <a:r>
                        <a:rPr lang="es"/>
                        <a:t>Costos adicionales en </a:t>
                      </a:r>
                      <a:r>
                        <a:rPr lang="es"/>
                        <a:t>dólares</a:t>
                      </a:r>
                      <a:endParaRPr/>
                    </a:p>
                  </a:txBody>
                  <a:tcPr marT="91425" marB="91425" marR="91425" marL="91425" anchor="ctr"/>
                </a:tc>
                <a:tc gridSpan="2">
                  <a:txBody>
                    <a:bodyPr/>
                    <a:lstStyle/>
                    <a:p>
                      <a:pPr indent="0" lvl="0" marL="0" rtl="0" algn="ctr">
                        <a:spcBef>
                          <a:spcPts val="0"/>
                        </a:spcBef>
                        <a:spcAft>
                          <a:spcPts val="0"/>
                        </a:spcAft>
                        <a:buNone/>
                      </a:pPr>
                      <a:r>
                        <a:rPr lang="es"/>
                        <a:t>Espacio adicional $390 / TeraByte/ mes</a:t>
                      </a:r>
                      <a:endParaRPr/>
                    </a:p>
                  </a:txBody>
                  <a:tcPr marT="91425" marB="91425" marR="91425" marL="91425" anchor="ctr"/>
                </a:tc>
                <a:tc hMerge="1"/>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BIBLIOGRAFÍA</a:t>
            </a:r>
            <a:endParaRPr/>
          </a:p>
        </p:txBody>
      </p:sp>
      <p:sp>
        <p:nvSpPr>
          <p:cNvPr id="241" name="Google Shape;241;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100">
                <a:solidFill>
                  <a:srgbClr val="000000"/>
                </a:solidFill>
              </a:rPr>
              <a:t>Anónimo de PowerData “Seguridad de datos: En qué consiste y qué es importante en tu empresa”. (</a:t>
            </a:r>
            <a:r>
              <a:rPr lang="es" sz="1100" u="sng">
                <a:solidFill>
                  <a:srgbClr val="000000"/>
                </a:solidFill>
                <a:hlinkClick r:id="rId3">
                  <a:extLst>
                    <a:ext uri="{A12FA001-AC4F-418D-AE19-62706E023703}">
                      <ahyp:hlinkClr val="tx"/>
                    </a:ext>
                  </a:extLst>
                </a:hlinkClick>
              </a:rPr>
              <a:t>https://www.powerdata.es/seguridad-de-datos</a:t>
            </a:r>
            <a:r>
              <a:rPr lang="es" sz="1100">
                <a:solidFill>
                  <a:srgbClr val="000000"/>
                </a:solidFill>
              </a:rPr>
              <a:t>)</a:t>
            </a:r>
            <a:endParaRPr sz="1100">
              <a:solidFill>
                <a:srgbClr val="000000"/>
              </a:solidFill>
            </a:endParaRPr>
          </a:p>
          <a:p>
            <a:pPr indent="0" lvl="0" marL="0" rtl="0" algn="l">
              <a:spcBef>
                <a:spcPts val="1200"/>
              </a:spcBef>
              <a:spcAft>
                <a:spcPts val="0"/>
              </a:spcAft>
              <a:buNone/>
            </a:pPr>
            <a:r>
              <a:rPr lang="es" sz="1100" u="sng">
                <a:solidFill>
                  <a:srgbClr val="000000"/>
                </a:solidFill>
                <a:hlinkClick r:id="rId4">
                  <a:extLst>
                    <a:ext uri="{A12FA001-AC4F-418D-AE19-62706E023703}">
                      <ahyp:hlinkClr val="tx"/>
                    </a:ext>
                  </a:extLst>
                </a:hlinkClick>
              </a:rPr>
              <a:t>https://www.sydle.com/es/bpm/?plataforma-automatizacion-procesos&amp;utm_source=google&amp;utm_medium=cpc&amp;utm_campaign=sydle_bpm_es_bpm&amp;utm_term=+procesos%20+software&amp;gclid=CjwKCAiA9bmABhBbEiwASb35V2HZAXo9hqQj9WnHBt4Wd3wzB5C-rZ7u7AXydzua00tK_jJtERKzdBoCpMUQAvD_BwE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5">
                  <a:extLst>
                    <a:ext uri="{A12FA001-AC4F-418D-AE19-62706E023703}">
                      <ahyp:hlinkClr val="tx"/>
                    </a:ext>
                  </a:extLst>
                </a:hlinkClick>
              </a:rPr>
              <a:t>https://www.sydle.com/es/ecm/?plataforma-gestion-documentos-electronic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6">
                  <a:extLst>
                    <a:ext uri="{A12FA001-AC4F-418D-AE19-62706E023703}">
                      <ahyp:hlinkClr val="tx"/>
                    </a:ext>
                  </a:extLst>
                </a:hlinkClick>
              </a:rPr>
              <a:t>https://www.sydle.com/es/crm/?plataforma-relaci%C3%B3n-clientes&amp;utm_source=google&amp;utm_medium=cpc&amp;utm_campaign=sydle_bpm_es_bpm&amp;utm_term=+procesos%20+software&amp;gclid=CjwKCAiA9bmABhBbEiwASb35V2HZAXo9hqQj9WnHBt4Wd3wzB5C-rZ7u7AXydzua00tK_jJtERKzdBoCpMUQAvD_BwE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lnSpc>
                <a:spcPct val="100000"/>
              </a:lnSpc>
              <a:spcBef>
                <a:spcPts val="1200"/>
              </a:spcBef>
              <a:spcAft>
                <a:spcPts val="0"/>
              </a:spcAft>
              <a:buClr>
                <a:schemeClr val="dk1"/>
              </a:buClr>
              <a:buSzPts val="1100"/>
              <a:buFont typeface="Arial"/>
              <a:buNone/>
            </a:pPr>
            <a:r>
              <a:rPr lang="es" sz="1100" u="sng">
                <a:solidFill>
                  <a:schemeClr val="dk1"/>
                </a:solidFill>
                <a:hlinkClick r:id="rId7">
                  <a:extLst>
                    <a:ext uri="{A12FA001-AC4F-418D-AE19-62706E023703}">
                      <ahyp:hlinkClr val="tx"/>
                    </a:ext>
                  </a:extLst>
                </a:hlinkClick>
              </a:rPr>
              <a:t>https://www.sydle.com/es/analytics/?utm_source=google&amp;utm_medium=cpc&amp;utm_campaign=sydle_bpm_es_bpm&amp;utm_term=+procesos%20+software&amp;gclid=CjwKCAiA9bmABhBbEiwASb35V2HZAXo9hqQj9WnHBt4Wd3wzB5C-rZ7u7AXydzua00tK_jJtERKzdBoCpMUQAvD_BwE</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3446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2820">
                <a:latin typeface="Georgia"/>
                <a:ea typeface="Georgia"/>
                <a:cs typeface="Georgia"/>
                <a:sym typeface="Georgia"/>
              </a:rPr>
              <a:t>PLANTEAMIENTO DEL PROBLEMA</a:t>
            </a:r>
            <a:endParaRPr sz="2820">
              <a:latin typeface="Georgia"/>
              <a:ea typeface="Georgia"/>
              <a:cs typeface="Georgia"/>
              <a:sym typeface="Georgia"/>
            </a:endParaRPr>
          </a:p>
        </p:txBody>
      </p:sp>
      <p:sp>
        <p:nvSpPr>
          <p:cNvPr id="72" name="Google Shape;72;p15"/>
          <p:cNvSpPr txBox="1"/>
          <p:nvPr>
            <p:ph idx="1" type="body"/>
          </p:nvPr>
        </p:nvSpPr>
        <p:spPr>
          <a:xfrm>
            <a:off x="3296800" y="1127850"/>
            <a:ext cx="5535600" cy="3441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
                <a:solidFill>
                  <a:srgbClr val="000000"/>
                </a:solidFill>
              </a:rPr>
              <a:t>¿Como un aplicativo web haría más eficiente el proceso de contratación?</a:t>
            </a:r>
            <a:endParaRPr>
              <a:solidFill>
                <a:srgbClr val="000000"/>
              </a:solidFill>
            </a:endParaRPr>
          </a:p>
          <a:p>
            <a:pPr indent="-342900" lvl="0" marL="457200" rtl="0" algn="l">
              <a:spcBef>
                <a:spcPts val="1200"/>
              </a:spcBef>
              <a:spcAft>
                <a:spcPts val="0"/>
              </a:spcAft>
              <a:buClr>
                <a:srgbClr val="000000"/>
              </a:buClr>
              <a:buSzPts val="1800"/>
              <a:buChar char="●"/>
            </a:pPr>
            <a:r>
              <a:rPr lang="es">
                <a:solidFill>
                  <a:srgbClr val="000000"/>
                </a:solidFill>
              </a:rPr>
              <a:t>La empresa Disser Ingenieria SAS, es una empresa que se encarga de las </a:t>
            </a:r>
            <a:r>
              <a:rPr lang="es">
                <a:solidFill>
                  <a:srgbClr val="000000"/>
                </a:solidFill>
              </a:rPr>
              <a:t>construcciones en</a:t>
            </a:r>
            <a:r>
              <a:rPr lang="es">
                <a:solidFill>
                  <a:srgbClr val="000000"/>
                </a:solidFill>
              </a:rPr>
              <a:t> obras civiles, ha presentado deficiencia en aspectos de tiempo durante el proceso de contratos, </a:t>
            </a:r>
            <a:r>
              <a:rPr lang="es">
                <a:solidFill>
                  <a:schemeClr val="dk1"/>
                </a:solidFill>
              </a:rPr>
              <a:t>debido a que, su proceso es muy básico y manual, es decir, evita en su máxima expresión la utilización de un proceso automatizado en la que, la actividad humana sea la más mínima requerida</a:t>
            </a:r>
            <a:r>
              <a:rPr lang="es">
                <a:solidFill>
                  <a:srgbClr val="000000"/>
                </a:solidFill>
              </a:rPr>
              <a:t>. </a:t>
            </a:r>
            <a:endParaRPr>
              <a:solidFill>
                <a:srgbClr val="000000"/>
              </a:solidFill>
            </a:endParaRPr>
          </a:p>
        </p:txBody>
      </p:sp>
      <p:pic>
        <p:nvPicPr>
          <p:cNvPr id="73" name="Google Shape;73;p15"/>
          <p:cNvPicPr preferRelativeResize="0"/>
          <p:nvPr/>
        </p:nvPicPr>
        <p:blipFill>
          <a:blip r:embed="rId3">
            <a:alphaModFix/>
          </a:blip>
          <a:stretch>
            <a:fillRect/>
          </a:stretch>
        </p:blipFill>
        <p:spPr>
          <a:xfrm rot="-682212">
            <a:off x="657406" y="1629181"/>
            <a:ext cx="2305712" cy="230571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idx="1" type="body"/>
          </p:nvPr>
        </p:nvSpPr>
        <p:spPr>
          <a:xfrm>
            <a:off x="349325" y="524050"/>
            <a:ext cx="4925700" cy="4032900"/>
          </a:xfrm>
          <a:prstGeom prst="rect">
            <a:avLst/>
          </a:prstGeom>
        </p:spPr>
        <p:txBody>
          <a:bodyPr anchorCtr="0" anchor="t" bIns="91425" lIns="91425" spcFirstLastPara="1" rIns="91425" wrap="square" tIns="91425">
            <a:normAutofit fontScale="85000" lnSpcReduction="10000"/>
          </a:bodyPr>
          <a:lstStyle/>
          <a:p>
            <a:pPr indent="0" lvl="0" marL="457200" rtl="0" algn="l">
              <a:spcBef>
                <a:spcPts val="0"/>
              </a:spcBef>
              <a:spcAft>
                <a:spcPts val="0"/>
              </a:spcAft>
              <a:buNone/>
            </a:pPr>
            <a:r>
              <a:t/>
            </a:r>
            <a:endParaRPr>
              <a:solidFill>
                <a:srgbClr val="000000"/>
              </a:solidFill>
            </a:endParaRPr>
          </a:p>
          <a:p>
            <a:pPr indent="0" lvl="0" marL="0" rtl="0" algn="l">
              <a:spcBef>
                <a:spcPts val="1200"/>
              </a:spcBef>
              <a:spcAft>
                <a:spcPts val="0"/>
              </a:spcAft>
              <a:buNone/>
            </a:pPr>
            <a:r>
              <a:rPr lang="es">
                <a:solidFill>
                  <a:schemeClr val="dk1"/>
                </a:solidFill>
              </a:rPr>
              <a:t>Enfatizando el proceso que poseen, la persona preseleccionada, se mantiene en contacto para que la persona traiga los documentos, la verificación de estos documentos es realizado por el personal autorizado, la cita médica de este se le indica a la persona encargada al preseleccionado y la inducción de este y firma de contrato.</a:t>
            </a:r>
            <a:endParaRPr>
              <a:solidFill>
                <a:srgbClr val="000000"/>
              </a:solidFill>
            </a:endParaRPr>
          </a:p>
          <a:p>
            <a:pPr indent="-325755" lvl="0" marL="457200" rtl="0" algn="l">
              <a:spcBef>
                <a:spcPts val="1200"/>
              </a:spcBef>
              <a:spcAft>
                <a:spcPts val="0"/>
              </a:spcAft>
              <a:buClr>
                <a:srgbClr val="000000"/>
              </a:buClr>
              <a:buSzPct val="100000"/>
              <a:buChar char="●"/>
            </a:pPr>
            <a:r>
              <a:rPr lang="es">
                <a:solidFill>
                  <a:srgbClr val="000000"/>
                </a:solidFill>
              </a:rPr>
              <a:t>Aplicar una plataforma web en cual incluya acciones de reunión, protección y verificación de datos requeridos para automatizar procesos de contratación en la empresa, de tal manera que, el tiempo requerido para adjuntar dicha documentación sea la más mínima.</a:t>
            </a:r>
            <a:endParaRPr>
              <a:solidFill>
                <a:srgbClr val="000000"/>
              </a:solidFill>
            </a:endParaRPr>
          </a:p>
        </p:txBody>
      </p:sp>
      <p:pic>
        <p:nvPicPr>
          <p:cNvPr id="79" name="Google Shape;79;p16"/>
          <p:cNvPicPr preferRelativeResize="0"/>
          <p:nvPr/>
        </p:nvPicPr>
        <p:blipFill>
          <a:blip r:embed="rId3">
            <a:alphaModFix/>
          </a:blip>
          <a:stretch>
            <a:fillRect/>
          </a:stretch>
        </p:blipFill>
        <p:spPr>
          <a:xfrm rot="-572497">
            <a:off x="5247637" y="826524"/>
            <a:ext cx="3890524" cy="2887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5" name="Google Shape;85;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s">
                <a:solidFill>
                  <a:srgbClr val="FFFF00"/>
                </a:solidFill>
              </a:rPr>
              <a:t>¿</a:t>
            </a:r>
            <a:r>
              <a:rPr lang="es">
                <a:solidFill>
                  <a:srgbClr val="FFFF00"/>
                </a:solidFill>
              </a:rPr>
              <a:t>qué</a:t>
            </a:r>
            <a:r>
              <a:rPr lang="es">
                <a:solidFill>
                  <a:srgbClr val="FFFF00"/>
                </a:solidFill>
              </a:rPr>
              <a:t> es lo que se hace actualmente en la empresa en el proceso de los contratos?¿ ellos ya tienen un sistema pero de </a:t>
            </a:r>
            <a:r>
              <a:rPr lang="es">
                <a:solidFill>
                  <a:srgbClr val="FFFF00"/>
                </a:solidFill>
              </a:rPr>
              <a:t>qué</a:t>
            </a:r>
            <a:r>
              <a:rPr lang="es">
                <a:solidFill>
                  <a:srgbClr val="FFFF00"/>
                </a:solidFill>
              </a:rPr>
              <a:t> manera? la plataforma que ellos manejan no hacen como tal un proceso lo que hacen es guardar los tipos documentos, es manual </a:t>
            </a:r>
            <a:endParaRPr>
              <a:solidFill>
                <a:srgbClr val="FFFF00"/>
              </a:solidFill>
            </a:endParaRPr>
          </a:p>
          <a:p>
            <a:pPr indent="-342900" lvl="0" marL="457200" rtl="0" algn="l">
              <a:spcBef>
                <a:spcPts val="0"/>
              </a:spcBef>
              <a:spcAft>
                <a:spcPts val="0"/>
              </a:spcAft>
              <a:buClr>
                <a:schemeClr val="dk1"/>
              </a:buClr>
              <a:buSzPts val="1800"/>
              <a:buChar char="●"/>
            </a:pPr>
            <a:r>
              <a:rPr lang="es">
                <a:solidFill>
                  <a:srgbClr val="FFFF00"/>
                </a:solidFill>
              </a:rPr>
              <a:t>¿ qué es lo que hace la demora? </a:t>
            </a:r>
            <a:endParaRPr>
              <a:solidFill>
                <a:srgbClr val="FFFF00"/>
              </a:solidFill>
            </a:endParaRPr>
          </a:p>
          <a:p>
            <a:pPr indent="-342900" lvl="0" marL="457200" rtl="0" algn="l">
              <a:spcBef>
                <a:spcPts val="0"/>
              </a:spcBef>
              <a:spcAft>
                <a:spcPts val="0"/>
              </a:spcAft>
              <a:buClr>
                <a:schemeClr val="dk1"/>
              </a:buClr>
              <a:buSzPts val="1800"/>
              <a:buChar char="●"/>
            </a:pPr>
            <a:r>
              <a:rPr lang="es">
                <a:solidFill>
                  <a:srgbClr val="FFFF00"/>
                </a:solidFill>
              </a:rPr>
              <a:t>¿donde hace la demora? en que llegue la persona con los documentos, en se verifiquen los documentos, los exámenes verificación de estado de salud  </a:t>
            </a:r>
            <a:endParaRPr>
              <a:solidFill>
                <a:srgbClr val="FFFF00"/>
              </a:solidFill>
            </a:endParaRPr>
          </a:p>
          <a:p>
            <a:pPr indent="-342900" lvl="0" marL="457200" rtl="0" algn="l">
              <a:spcBef>
                <a:spcPts val="0"/>
              </a:spcBef>
              <a:spcAft>
                <a:spcPts val="0"/>
              </a:spcAft>
              <a:buClr>
                <a:schemeClr val="dk1"/>
              </a:buClr>
              <a:buSzPts val="1800"/>
              <a:buChar char="●"/>
            </a:pPr>
            <a:r>
              <a:rPr lang="es">
                <a:solidFill>
                  <a:srgbClr val="FFFF00"/>
                </a:solidFill>
              </a:rPr>
              <a:t>¿por que la contratación está siendo lenta?¿y qué pasa con ese puntual sistema de información que les está haciendo el proceso más lento?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1" name="Google Shape;91;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s">
                <a:solidFill>
                  <a:srgbClr val="FFFF00"/>
                </a:solidFill>
              </a:rPr>
              <a:t>después</a:t>
            </a:r>
            <a:r>
              <a:rPr lang="es">
                <a:solidFill>
                  <a:srgbClr val="FFFF00"/>
                </a:solidFill>
              </a:rPr>
              <a:t> ya hablamos de nuestra plataforma, por que desde que los preseleccionados mandan digamos sus documentos por </a:t>
            </a:r>
            <a:r>
              <a:rPr lang="es">
                <a:solidFill>
                  <a:srgbClr val="FFFF00"/>
                </a:solidFill>
              </a:rPr>
              <a:t>envío</a:t>
            </a:r>
            <a:r>
              <a:rPr lang="es">
                <a:solidFill>
                  <a:srgbClr val="FFFF00"/>
                </a:solidFill>
              </a:rPr>
              <a:t> de forma digital ya hay inseguridad de la </a:t>
            </a:r>
            <a:r>
              <a:rPr lang="es">
                <a:solidFill>
                  <a:srgbClr val="FFFF00"/>
                </a:solidFill>
              </a:rPr>
              <a:t>información</a:t>
            </a:r>
            <a:r>
              <a:rPr lang="es">
                <a:solidFill>
                  <a:srgbClr val="FFFF00"/>
                </a:solidFill>
              </a:rPr>
              <a:t> ¿Porque? ¿que tipo de correo se va enviar, ese correo </a:t>
            </a:r>
            <a:r>
              <a:rPr lang="es">
                <a:solidFill>
                  <a:srgbClr val="FFFF00"/>
                </a:solidFill>
              </a:rPr>
              <a:t>está</a:t>
            </a:r>
            <a:r>
              <a:rPr lang="es">
                <a:solidFill>
                  <a:srgbClr val="FFFF00"/>
                </a:solidFill>
              </a:rPr>
              <a:t> </a:t>
            </a:r>
            <a:r>
              <a:rPr lang="es">
                <a:solidFill>
                  <a:srgbClr val="FFFF00"/>
                </a:solidFill>
              </a:rPr>
              <a:t>cifrado</a:t>
            </a:r>
            <a:r>
              <a:rPr lang="es">
                <a:solidFill>
                  <a:srgbClr val="FFFF00"/>
                </a:solidFill>
              </a:rPr>
              <a:t>,? si/no……  para estar </a:t>
            </a:r>
            <a:r>
              <a:rPr lang="es">
                <a:solidFill>
                  <a:srgbClr val="FFFF00"/>
                </a:solidFill>
              </a:rPr>
              <a:t>cifrado</a:t>
            </a:r>
            <a:r>
              <a:rPr lang="es">
                <a:solidFill>
                  <a:srgbClr val="FFFF00"/>
                </a:solidFill>
              </a:rPr>
              <a:t> la otra persona tiene que tener la clave para </a:t>
            </a:r>
            <a:r>
              <a:rPr lang="es">
                <a:solidFill>
                  <a:srgbClr val="FFFF00"/>
                </a:solidFill>
              </a:rPr>
              <a:t>poder</a:t>
            </a:r>
            <a:r>
              <a:rPr lang="es">
                <a:solidFill>
                  <a:srgbClr val="FFFF00"/>
                </a:solidFill>
              </a:rPr>
              <a:t> acceder ¿quien dice que en el momento de hacer un </a:t>
            </a:r>
            <a:r>
              <a:rPr lang="es">
                <a:solidFill>
                  <a:srgbClr val="FFFF00"/>
                </a:solidFill>
              </a:rPr>
              <a:t>envío</a:t>
            </a:r>
            <a:r>
              <a:rPr lang="es">
                <a:solidFill>
                  <a:srgbClr val="FFFF00"/>
                </a:solidFill>
              </a:rPr>
              <a:t> </a:t>
            </a:r>
            <a:r>
              <a:rPr lang="es">
                <a:solidFill>
                  <a:srgbClr val="FFFF00"/>
                </a:solidFill>
              </a:rPr>
              <a:t>vía</a:t>
            </a:r>
            <a:r>
              <a:rPr lang="es">
                <a:solidFill>
                  <a:srgbClr val="FFFF00"/>
                </a:solidFill>
              </a:rPr>
              <a:t> correo </a:t>
            </a:r>
            <a:r>
              <a:rPr lang="es">
                <a:solidFill>
                  <a:srgbClr val="FFFF00"/>
                </a:solidFill>
              </a:rPr>
              <a:t>electrónico</a:t>
            </a:r>
            <a:r>
              <a:rPr lang="es">
                <a:solidFill>
                  <a:srgbClr val="FFFF00"/>
                </a:solidFill>
              </a:rPr>
              <a:t> no se </a:t>
            </a:r>
            <a:r>
              <a:rPr lang="es">
                <a:solidFill>
                  <a:srgbClr val="FFFF00"/>
                </a:solidFill>
              </a:rPr>
              <a:t>está</a:t>
            </a:r>
            <a:r>
              <a:rPr lang="es">
                <a:solidFill>
                  <a:srgbClr val="FFFF00"/>
                </a:solidFill>
              </a:rPr>
              <a:t> perdiendo la </a:t>
            </a:r>
            <a:r>
              <a:rPr lang="es">
                <a:solidFill>
                  <a:srgbClr val="FFFF00"/>
                </a:solidFill>
              </a:rPr>
              <a:t>información</a:t>
            </a:r>
            <a:r>
              <a:rPr lang="es">
                <a:solidFill>
                  <a:srgbClr val="FFFF00"/>
                </a:solidFill>
              </a:rPr>
              <a:t>  </a:t>
            </a:r>
            <a:endParaRPr>
              <a:solidFill>
                <a:srgbClr val="FFFF00"/>
              </a:solidFill>
            </a:endParaRPr>
          </a:p>
          <a:p>
            <a:pPr indent="0" lvl="0" marL="0" rtl="0" algn="l">
              <a:spcBef>
                <a:spcPts val="1200"/>
              </a:spcBef>
              <a:spcAft>
                <a:spcPts val="1200"/>
              </a:spcAft>
              <a:buNone/>
            </a:pPr>
            <a:r>
              <a:rPr lang="es">
                <a:solidFill>
                  <a:srgbClr val="FFFF00"/>
                </a:solidFill>
              </a:rPr>
              <a:t>si vamos a realizar un </a:t>
            </a:r>
            <a:r>
              <a:rPr lang="es">
                <a:solidFill>
                  <a:srgbClr val="FFFF00"/>
                </a:solidFill>
              </a:rPr>
              <a:t>módulo</a:t>
            </a:r>
            <a:r>
              <a:rPr lang="es">
                <a:solidFill>
                  <a:srgbClr val="FFFF00"/>
                </a:solidFill>
              </a:rPr>
              <a:t> </a:t>
            </a:r>
            <a:r>
              <a:rPr lang="es">
                <a:solidFill>
                  <a:srgbClr val="FFFF00"/>
                </a:solidFill>
              </a:rPr>
              <a:t>para</a:t>
            </a:r>
            <a:r>
              <a:rPr lang="es">
                <a:solidFill>
                  <a:srgbClr val="FFFF00"/>
                </a:solidFill>
              </a:rPr>
              <a:t> </a:t>
            </a:r>
            <a:r>
              <a:rPr lang="es">
                <a:solidFill>
                  <a:srgbClr val="FFFF00"/>
                </a:solidFill>
              </a:rPr>
              <a:t>que</a:t>
            </a:r>
            <a:r>
              <a:rPr lang="es">
                <a:solidFill>
                  <a:srgbClr val="FFFF00"/>
                </a:solidFill>
              </a:rPr>
              <a:t> mejore la parte de </a:t>
            </a:r>
            <a:r>
              <a:rPr lang="es">
                <a:solidFill>
                  <a:srgbClr val="FFFF00"/>
                </a:solidFill>
              </a:rPr>
              <a:t>contratación</a:t>
            </a:r>
            <a:r>
              <a:rPr lang="es">
                <a:solidFill>
                  <a:srgbClr val="FFFF00"/>
                </a:solidFill>
              </a:rPr>
              <a:t> y la haga </a:t>
            </a:r>
            <a:r>
              <a:rPr lang="es">
                <a:solidFill>
                  <a:srgbClr val="FFFF00"/>
                </a:solidFill>
              </a:rPr>
              <a:t>más</a:t>
            </a:r>
            <a:r>
              <a:rPr lang="es">
                <a:solidFill>
                  <a:srgbClr val="FFFF00"/>
                </a:solidFill>
              </a:rPr>
              <a:t> eficiente que </a:t>
            </a:r>
            <a:r>
              <a:rPr lang="es">
                <a:solidFill>
                  <a:srgbClr val="FFFF00"/>
                </a:solidFill>
              </a:rPr>
              <a:t>también</a:t>
            </a:r>
            <a:r>
              <a:rPr lang="es">
                <a:solidFill>
                  <a:srgbClr val="FFFF00"/>
                </a:solidFill>
              </a:rPr>
              <a:t> queremos verificar la parte de la seguridad primero tenemos que investigar </a:t>
            </a:r>
            <a:r>
              <a:rPr lang="es">
                <a:solidFill>
                  <a:srgbClr val="FFFF00"/>
                </a:solidFill>
              </a:rPr>
              <a:t>qué</a:t>
            </a:r>
            <a:r>
              <a:rPr lang="es">
                <a:solidFill>
                  <a:srgbClr val="FFFF00"/>
                </a:solidFill>
              </a:rPr>
              <a:t> hace la seguridad de la </a:t>
            </a:r>
            <a:r>
              <a:rPr lang="es">
                <a:solidFill>
                  <a:srgbClr val="FFFF00"/>
                </a:solidFill>
              </a:rPr>
              <a:t>información</a:t>
            </a:r>
            <a:r>
              <a:rPr lang="es">
                <a:solidFill>
                  <a:srgbClr val="FFFF00"/>
                </a:solidFill>
              </a:rPr>
              <a:t> y cuales son los </a:t>
            </a:r>
            <a:r>
              <a:rPr lang="es">
                <a:solidFill>
                  <a:srgbClr val="FFFF00"/>
                </a:solidFill>
              </a:rPr>
              <a:t>software</a:t>
            </a:r>
            <a:r>
              <a:rPr lang="es">
                <a:solidFill>
                  <a:srgbClr val="FFFF00"/>
                </a:solidFill>
              </a:rPr>
              <a:t> adicionales que se complementan con un sistema de </a:t>
            </a:r>
            <a:r>
              <a:rPr lang="es">
                <a:solidFill>
                  <a:srgbClr val="FFFF00"/>
                </a:solidFill>
              </a:rPr>
              <a:t>información</a:t>
            </a:r>
            <a:r>
              <a:rPr lang="es">
                <a:solidFill>
                  <a:srgbClr val="FFFF00"/>
                </a:solidFill>
              </a:rPr>
              <a:t> para que </a:t>
            </a:r>
            <a:r>
              <a:rPr lang="es">
                <a:solidFill>
                  <a:srgbClr val="FFFF00"/>
                </a:solidFill>
              </a:rPr>
              <a:t>haya</a:t>
            </a:r>
            <a:r>
              <a:rPr lang="es">
                <a:solidFill>
                  <a:srgbClr val="FFFF00"/>
                </a:solidFill>
              </a:rPr>
              <a:t> seguridad de la </a:t>
            </a:r>
            <a:r>
              <a:rPr lang="es">
                <a:solidFill>
                  <a:srgbClr val="FFFF00"/>
                </a:solidFill>
              </a:rPr>
              <a:t>información TODO ESTO VA DENTRO DEL PROBLEMA</a:t>
            </a:r>
            <a:endParaRPr>
              <a:solidFill>
                <a:srgbClr val="FFFF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7" name="Google Shape;97;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solidFill>
                  <a:srgbClr val="FFFF00"/>
                </a:solidFill>
              </a:rPr>
              <a:t>Sabemos </a:t>
            </a:r>
            <a:r>
              <a:rPr lang="es">
                <a:solidFill>
                  <a:srgbClr val="FFFF00"/>
                </a:solidFill>
              </a:rPr>
              <a:t>cómo</a:t>
            </a:r>
            <a:r>
              <a:rPr lang="es">
                <a:solidFill>
                  <a:srgbClr val="FFFF00"/>
                </a:solidFill>
              </a:rPr>
              <a:t> se puede aplicar esa parte de seguridad de </a:t>
            </a:r>
            <a:r>
              <a:rPr lang="es">
                <a:solidFill>
                  <a:srgbClr val="FFFF00"/>
                </a:solidFill>
              </a:rPr>
              <a:t>información</a:t>
            </a:r>
            <a:r>
              <a:rPr lang="es">
                <a:solidFill>
                  <a:srgbClr val="FFFF00"/>
                </a:solidFill>
              </a:rPr>
              <a:t>? claves contraseñas de acceso y que dentro del sistema haya unos perfiles que los </a:t>
            </a:r>
            <a:r>
              <a:rPr lang="es">
                <a:solidFill>
                  <a:srgbClr val="FFFF00"/>
                </a:solidFill>
              </a:rPr>
              <a:t>únicos</a:t>
            </a:r>
            <a:r>
              <a:rPr lang="es">
                <a:solidFill>
                  <a:srgbClr val="FFFF00"/>
                </a:solidFill>
              </a:rPr>
              <a:t> que puedan entrar a la parte de </a:t>
            </a:r>
            <a:r>
              <a:rPr lang="es">
                <a:solidFill>
                  <a:srgbClr val="FFFF00"/>
                </a:solidFill>
              </a:rPr>
              <a:t>contratación</a:t>
            </a:r>
            <a:r>
              <a:rPr lang="es">
                <a:solidFill>
                  <a:srgbClr val="FFFF00"/>
                </a:solidFill>
              </a:rPr>
              <a:t> sea el jefe de </a:t>
            </a:r>
            <a:r>
              <a:rPr lang="es">
                <a:solidFill>
                  <a:srgbClr val="FFFF00"/>
                </a:solidFill>
              </a:rPr>
              <a:t>contratación</a:t>
            </a:r>
            <a:r>
              <a:rPr lang="es">
                <a:solidFill>
                  <a:srgbClr val="FFFF00"/>
                </a:solidFill>
              </a:rPr>
              <a:t> y si tiene dos asistentes que son los que hacen las verificaciones ellos 3 </a:t>
            </a:r>
            <a:endParaRPr>
              <a:solidFill>
                <a:srgbClr val="FFFF00"/>
              </a:solidFill>
            </a:endParaRPr>
          </a:p>
          <a:p>
            <a:pPr indent="0" lvl="0" marL="0" rtl="0" algn="l">
              <a:spcBef>
                <a:spcPts val="1200"/>
              </a:spcBef>
              <a:spcAft>
                <a:spcPts val="0"/>
              </a:spcAft>
              <a:buNone/>
            </a:pPr>
            <a:r>
              <a:rPr lang="es">
                <a:solidFill>
                  <a:srgbClr val="FFFF00"/>
                </a:solidFill>
              </a:rPr>
              <a:t>Que el </a:t>
            </a:r>
            <a:r>
              <a:rPr lang="es">
                <a:solidFill>
                  <a:srgbClr val="FFFF00"/>
                </a:solidFill>
              </a:rPr>
              <a:t>administrador</a:t>
            </a:r>
            <a:r>
              <a:rPr lang="es">
                <a:solidFill>
                  <a:srgbClr val="FFFF00"/>
                </a:solidFill>
              </a:rPr>
              <a:t> del sistema que sea la jefe de </a:t>
            </a:r>
            <a:r>
              <a:rPr lang="es">
                <a:solidFill>
                  <a:srgbClr val="FFFF00"/>
                </a:solidFill>
              </a:rPr>
              <a:t>contratación</a:t>
            </a:r>
            <a:r>
              <a:rPr lang="es">
                <a:solidFill>
                  <a:srgbClr val="FFFF00"/>
                </a:solidFill>
              </a:rPr>
              <a:t> tenga un </a:t>
            </a:r>
            <a:r>
              <a:rPr lang="es">
                <a:solidFill>
                  <a:srgbClr val="FFFF00"/>
                </a:solidFill>
              </a:rPr>
              <a:t>perfil donde</a:t>
            </a:r>
            <a:r>
              <a:rPr lang="es">
                <a:solidFill>
                  <a:srgbClr val="FFFF00"/>
                </a:solidFill>
              </a:rPr>
              <a:t> pueda hacer unas </a:t>
            </a:r>
            <a:r>
              <a:rPr lang="es">
                <a:solidFill>
                  <a:srgbClr val="FFFF00"/>
                </a:solidFill>
              </a:rPr>
              <a:t>consultas</a:t>
            </a:r>
            <a:r>
              <a:rPr lang="es">
                <a:solidFill>
                  <a:srgbClr val="FFFF00"/>
                </a:solidFill>
              </a:rPr>
              <a:t> un poco </a:t>
            </a:r>
            <a:r>
              <a:rPr lang="es">
                <a:solidFill>
                  <a:srgbClr val="FFFF00"/>
                </a:solidFill>
              </a:rPr>
              <a:t>más</a:t>
            </a:r>
            <a:r>
              <a:rPr lang="es">
                <a:solidFill>
                  <a:srgbClr val="FFFF00"/>
                </a:solidFill>
              </a:rPr>
              <a:t> personales y que los otros no</a:t>
            </a:r>
            <a:endParaRPr>
              <a:solidFill>
                <a:srgbClr val="FFFF00"/>
              </a:solidFill>
            </a:endParaRPr>
          </a:p>
          <a:p>
            <a:pPr indent="0" lvl="0" marL="0" rtl="0" algn="l">
              <a:spcBef>
                <a:spcPts val="1200"/>
              </a:spcBef>
              <a:spcAft>
                <a:spcPts val="1200"/>
              </a:spcAft>
              <a:buNone/>
            </a:pPr>
            <a:r>
              <a:rPr lang="es">
                <a:solidFill>
                  <a:srgbClr val="FFFF00"/>
                </a:solidFill>
              </a:rPr>
              <a:t>¿tenemos monitoreo de esas claves?   </a:t>
            </a:r>
            <a:endParaRPr>
              <a:solidFill>
                <a:srgbClr val="FFFF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 GENERAL</a:t>
            </a:r>
            <a:endParaRPr>
              <a:latin typeface="Georgia"/>
              <a:ea typeface="Georgia"/>
              <a:cs typeface="Georgia"/>
              <a:sym typeface="Georgia"/>
            </a:endParaRPr>
          </a:p>
        </p:txBody>
      </p:sp>
      <p:sp>
        <p:nvSpPr>
          <p:cNvPr id="103" name="Google Shape;103;p20"/>
          <p:cNvSpPr txBox="1"/>
          <p:nvPr>
            <p:ph idx="1" type="body"/>
          </p:nvPr>
        </p:nvSpPr>
        <p:spPr>
          <a:xfrm>
            <a:off x="489275" y="1139925"/>
            <a:ext cx="40827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rgbClr val="000000"/>
              </a:buClr>
              <a:buSzPts val="1800"/>
              <a:buChar char="●"/>
            </a:pPr>
            <a:r>
              <a:rPr lang="es">
                <a:solidFill>
                  <a:srgbClr val="000000"/>
                </a:solidFill>
              </a:rPr>
              <a:t>Implementar un sistema de </a:t>
            </a:r>
            <a:r>
              <a:rPr lang="es">
                <a:solidFill>
                  <a:srgbClr val="000000"/>
                </a:solidFill>
              </a:rPr>
              <a:t>información </a:t>
            </a:r>
            <a:r>
              <a:rPr lang="es">
                <a:solidFill>
                  <a:srgbClr val="000000"/>
                </a:solidFill>
              </a:rPr>
              <a:t>administrativa automatizando los </a:t>
            </a:r>
            <a:r>
              <a:rPr lang="es">
                <a:solidFill>
                  <a:srgbClr val="000000"/>
                </a:solidFill>
              </a:rPr>
              <a:t>procesos</a:t>
            </a:r>
            <a:r>
              <a:rPr lang="es">
                <a:solidFill>
                  <a:srgbClr val="000000"/>
                </a:solidFill>
              </a:rPr>
              <a:t> de </a:t>
            </a:r>
            <a:r>
              <a:rPr lang="es">
                <a:solidFill>
                  <a:srgbClr val="000000"/>
                </a:solidFill>
              </a:rPr>
              <a:t>contratación</a:t>
            </a:r>
            <a:r>
              <a:rPr lang="es">
                <a:solidFill>
                  <a:srgbClr val="000000"/>
                </a:solidFill>
              </a:rPr>
              <a:t> de la empresa para aumentar la eficacia al momento de re</a:t>
            </a:r>
            <a:r>
              <a:rPr lang="es">
                <a:solidFill>
                  <a:srgbClr val="000000"/>
                </a:solidFill>
              </a:rPr>
              <a:t>a</a:t>
            </a:r>
            <a:r>
              <a:rPr lang="es">
                <a:solidFill>
                  <a:srgbClr val="000000"/>
                </a:solidFill>
              </a:rPr>
              <a:t>lizar la </a:t>
            </a:r>
            <a:r>
              <a:rPr lang="es">
                <a:solidFill>
                  <a:srgbClr val="000000"/>
                </a:solidFill>
              </a:rPr>
              <a:t>contratación</a:t>
            </a:r>
            <a:r>
              <a:rPr lang="es">
                <a:solidFill>
                  <a:srgbClr val="000000"/>
                </a:solidFill>
              </a:rPr>
              <a:t> de futuros empleados, reduciendo de esta manera tiempo y costos además, evitando actos deshonestos en el manejo de los datos personales de cada empleado.</a:t>
            </a:r>
            <a:endParaRPr>
              <a:solidFill>
                <a:srgbClr val="000000"/>
              </a:solidFill>
            </a:endParaRPr>
          </a:p>
        </p:txBody>
      </p:sp>
      <p:pic>
        <p:nvPicPr>
          <p:cNvPr id="104" name="Google Shape;104;p20"/>
          <p:cNvPicPr preferRelativeResize="0"/>
          <p:nvPr/>
        </p:nvPicPr>
        <p:blipFill>
          <a:blip r:embed="rId3">
            <a:alphaModFix/>
          </a:blip>
          <a:stretch>
            <a:fillRect/>
          </a:stretch>
        </p:blipFill>
        <p:spPr>
          <a:xfrm>
            <a:off x="5443975" y="1678952"/>
            <a:ext cx="3117800" cy="2338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OBJETIVOS </a:t>
            </a:r>
            <a:r>
              <a:rPr lang="es">
                <a:latin typeface="Georgia"/>
                <a:ea typeface="Georgia"/>
                <a:cs typeface="Georgia"/>
                <a:sym typeface="Georgia"/>
              </a:rPr>
              <a:t>ESPECÍFICOS</a:t>
            </a:r>
            <a:endParaRPr>
              <a:latin typeface="Georgia"/>
              <a:ea typeface="Georgia"/>
              <a:cs typeface="Georgia"/>
              <a:sym typeface="Georgia"/>
            </a:endParaRPr>
          </a:p>
        </p:txBody>
      </p:sp>
      <p:sp>
        <p:nvSpPr>
          <p:cNvPr id="110" name="Google Shape;110;p21"/>
          <p:cNvSpPr txBox="1"/>
          <p:nvPr>
            <p:ph idx="1" type="body"/>
          </p:nvPr>
        </p:nvSpPr>
        <p:spPr>
          <a:xfrm>
            <a:off x="3171200" y="1753000"/>
            <a:ext cx="5760300" cy="2684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Gestionar con mayor rendimiento y optimización los procesos de contratación.</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Solucionar problemas en el proceso de contratación de la empresa empleando la automatización de datos.</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Gestionar en el sistema la información del proce aspirante </a:t>
            </a:r>
            <a:endParaRPr>
              <a:solidFill>
                <a:srgbClr val="000000"/>
              </a:solidFill>
            </a:endParaRPr>
          </a:p>
        </p:txBody>
      </p:sp>
      <p:pic>
        <p:nvPicPr>
          <p:cNvPr id="111" name="Google Shape;111;p21"/>
          <p:cNvPicPr preferRelativeResize="0"/>
          <p:nvPr/>
        </p:nvPicPr>
        <p:blipFill>
          <a:blip r:embed="rId3">
            <a:alphaModFix/>
          </a:blip>
          <a:stretch>
            <a:fillRect/>
          </a:stretch>
        </p:blipFill>
        <p:spPr>
          <a:xfrm>
            <a:off x="311700" y="1514300"/>
            <a:ext cx="2421450" cy="2738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